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3" r:id="rId1"/>
  </p:sldMasterIdLst>
  <p:notesMasterIdLst>
    <p:notesMasterId r:id="rId24"/>
  </p:notesMasterIdLst>
  <p:sldIdLst>
    <p:sldId id="256" r:id="rId2"/>
    <p:sldId id="279" r:id="rId3"/>
    <p:sldId id="257" r:id="rId4"/>
    <p:sldId id="258" r:id="rId5"/>
    <p:sldId id="280" r:id="rId6"/>
    <p:sldId id="261" r:id="rId7"/>
    <p:sldId id="263" r:id="rId8"/>
    <p:sldId id="281" r:id="rId9"/>
    <p:sldId id="282" r:id="rId10"/>
    <p:sldId id="265" r:id="rId11"/>
    <p:sldId id="267" r:id="rId12"/>
    <p:sldId id="283" r:id="rId13"/>
    <p:sldId id="284" r:id="rId14"/>
    <p:sldId id="269" r:id="rId15"/>
    <p:sldId id="271" r:id="rId16"/>
    <p:sldId id="272" r:id="rId17"/>
    <p:sldId id="288" r:id="rId18"/>
    <p:sldId id="273" r:id="rId19"/>
    <p:sldId id="285" r:id="rId20"/>
    <p:sldId id="286" r:id="rId21"/>
    <p:sldId id="287" r:id="rId22"/>
    <p:sldId id="276" r:id="rId23"/>
  </p:sldIdLst>
  <p:sldSz cx="12192000" cy="6858000"/>
  <p:notesSz cx="6858000" cy="9144000"/>
  <p:defaultTextStyle>
    <a:defPPr>
      <a:defRPr lang="en-G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66382"/>
  </p:normalViewPr>
  <p:slideViewPr>
    <p:cSldViewPr snapToGrid="0">
      <p:cViewPr varScale="1">
        <p:scale>
          <a:sx n="71" d="100"/>
          <a:sy n="71" d="100"/>
        </p:scale>
        <p:origin x="212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A08D36-7FDF-F248-8A5B-0A556AA0CB47}" type="datetimeFigureOut">
              <a:rPr lang="en-GR" smtClean="0"/>
              <a:t>26/4/23</a:t>
            </a:fld>
            <a:endParaRPr lang="en-G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D4ADF7-55FB-DF44-8F92-E4552312B496}" type="slidenum">
              <a:rPr lang="en-GR" smtClean="0"/>
              <a:t>‹#›</a:t>
            </a:fld>
            <a:endParaRPr lang="en-GR"/>
          </a:p>
        </p:txBody>
      </p:sp>
    </p:spTree>
    <p:extLst>
      <p:ext uri="{BB962C8B-B14F-4D97-AF65-F5344CB8AC3E}">
        <p14:creationId xmlns:p14="http://schemas.microsoft.com/office/powerpoint/2010/main" val="3745113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l-GR" dirty="0"/>
              <a:t>Θα σας </a:t>
            </a:r>
            <a:r>
              <a:rPr lang="el-GR" dirty="0" err="1"/>
              <a:t>παρουσιασω</a:t>
            </a:r>
            <a:r>
              <a:rPr lang="el-GR" dirty="0"/>
              <a:t> το </a:t>
            </a:r>
            <a:r>
              <a:rPr lang="en-US" dirty="0"/>
              <a:t>paper </a:t>
            </a:r>
            <a:r>
              <a:rPr lang="el-GR" dirty="0"/>
              <a:t>με </a:t>
            </a:r>
            <a:r>
              <a:rPr lang="el-GR" dirty="0" err="1"/>
              <a:t>τιτλο</a:t>
            </a:r>
            <a:r>
              <a:rPr lang="el-GR" dirty="0"/>
              <a:t> </a:t>
            </a:r>
            <a:r>
              <a:rPr lang="en-GB" sz="1200" b="1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LinBiolinumTB"/>
              </a:rPr>
              <a:t>LedgerView</a:t>
            </a:r>
            <a:r>
              <a:rPr lang="en-GB" sz="12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LinBiolinumTB"/>
              </a:rPr>
              <a:t>: Access-Control Views on Hyperledger Fabric </a:t>
            </a:r>
            <a:br>
              <a:rPr lang="en-GB" sz="12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</a:br>
            <a:endParaRPr lang="en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D4ADF7-55FB-DF44-8F92-E4552312B496}" type="slidenum">
              <a:rPr lang="en-GR" smtClean="0"/>
              <a:t>1</a:t>
            </a:fld>
            <a:endParaRPr lang="en-GR"/>
          </a:p>
        </p:txBody>
      </p:sp>
    </p:spTree>
    <p:extLst>
      <p:ext uri="{BB962C8B-B14F-4D97-AF65-F5344CB8AC3E}">
        <p14:creationId xmlns:p14="http://schemas.microsoft.com/office/powerpoint/2010/main" val="20773637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l-GR" dirty="0" err="1"/>
              <a:t>Συνεχιζω</a:t>
            </a:r>
            <a:r>
              <a:rPr lang="el-GR" dirty="0"/>
              <a:t> με τα </a:t>
            </a:r>
            <a:r>
              <a:rPr lang="en-GR" dirty="0"/>
              <a:t>access view </a:t>
            </a:r>
            <a:r>
              <a:rPr lang="el-GR" dirty="0"/>
              <a:t>που </a:t>
            </a:r>
            <a:r>
              <a:rPr lang="el-GR" dirty="0" err="1"/>
              <a:t>χρησιμοποιουν</a:t>
            </a:r>
            <a:r>
              <a:rPr lang="el-GR" dirty="0"/>
              <a:t> </a:t>
            </a:r>
            <a:r>
              <a:rPr lang="en-GR" dirty="0"/>
              <a:t>hash . </a:t>
            </a:r>
            <a:r>
              <a:rPr lang="el-GR" dirty="0"/>
              <a:t>Σε </a:t>
            </a:r>
            <a:r>
              <a:rPr lang="el-GR" dirty="0" err="1"/>
              <a:t>αυτη</a:t>
            </a:r>
            <a:r>
              <a:rPr lang="el-GR" dirty="0"/>
              <a:t> την </a:t>
            </a:r>
            <a:r>
              <a:rPr lang="el-GR" dirty="0" err="1"/>
              <a:t>περιπτωση</a:t>
            </a:r>
            <a:r>
              <a:rPr lang="el-GR" dirty="0"/>
              <a:t> ο </a:t>
            </a:r>
            <a:r>
              <a:rPr lang="el-GR" dirty="0" err="1"/>
              <a:t>ιδιοκτητης</a:t>
            </a:r>
            <a:r>
              <a:rPr lang="el-GR" dirty="0"/>
              <a:t> </a:t>
            </a:r>
            <a:r>
              <a:rPr lang="el-GR" dirty="0" err="1"/>
              <a:t>επιλεγει</a:t>
            </a:r>
            <a:r>
              <a:rPr lang="el-GR" dirty="0"/>
              <a:t> ένα </a:t>
            </a:r>
            <a:r>
              <a:rPr lang="el-GR" dirty="0" err="1"/>
              <a:t>τυχαιο</a:t>
            </a:r>
            <a:r>
              <a:rPr lang="el-GR" dirty="0"/>
              <a:t> </a:t>
            </a:r>
            <a:r>
              <a:rPr lang="el-GR" dirty="0" err="1"/>
              <a:t>αριθμο</a:t>
            </a:r>
            <a:r>
              <a:rPr lang="el-GR" dirty="0"/>
              <a:t>  ώστε να αποτρέψει ότι δύο μυστικές τιμές είναι ίδιες σε διαφορετικές </a:t>
            </a:r>
            <a:r>
              <a:rPr lang="el-GR" dirty="0" err="1"/>
              <a:t>συναλλαγές,και</a:t>
            </a:r>
            <a:r>
              <a:rPr lang="el-GR" dirty="0"/>
              <a:t> </a:t>
            </a:r>
            <a:r>
              <a:rPr lang="el-GR" dirty="0" err="1"/>
              <a:t>αποθηκευει</a:t>
            </a:r>
            <a:r>
              <a:rPr lang="el-GR" dirty="0"/>
              <a:t> σε 4 </a:t>
            </a:r>
            <a:r>
              <a:rPr lang="el-GR" dirty="0" err="1"/>
              <a:t>τραδεσ</a:t>
            </a:r>
            <a:r>
              <a:rPr lang="el-GR" dirty="0"/>
              <a:t> τα </a:t>
            </a:r>
            <a:r>
              <a:rPr lang="en-US" dirty="0"/>
              <a:t>transaction </a:t>
            </a:r>
            <a:r>
              <a:rPr lang="el-GR" dirty="0" err="1"/>
              <a:t>εχει</a:t>
            </a:r>
            <a:r>
              <a:rPr lang="el-GR" dirty="0"/>
              <a:t> το </a:t>
            </a:r>
            <a:r>
              <a:rPr lang="en-US" dirty="0"/>
              <a:t>identifier, secret part , salt </a:t>
            </a:r>
            <a:r>
              <a:rPr lang="el-GR" dirty="0"/>
              <a:t>και το </a:t>
            </a:r>
            <a:r>
              <a:rPr lang="en-US" dirty="0"/>
              <a:t>hash </a:t>
            </a:r>
            <a:r>
              <a:rPr lang="el-GR" dirty="0"/>
              <a:t>του </a:t>
            </a:r>
            <a:r>
              <a:rPr lang="en-US" dirty="0"/>
              <a:t>concatenation </a:t>
            </a:r>
            <a:r>
              <a:rPr lang="el-GR" dirty="0"/>
              <a:t>του </a:t>
            </a:r>
            <a:r>
              <a:rPr lang="en-US" dirty="0"/>
              <a:t>salt </a:t>
            </a:r>
            <a:r>
              <a:rPr lang="el-GR" dirty="0"/>
              <a:t>με το </a:t>
            </a:r>
            <a:r>
              <a:rPr lang="en-US" dirty="0"/>
              <a:t>secret part .</a:t>
            </a:r>
            <a:r>
              <a:rPr lang="el-GR" dirty="0" err="1"/>
              <a:t>Δημιουργειται</a:t>
            </a:r>
            <a:r>
              <a:rPr lang="el-GR" dirty="0"/>
              <a:t> το </a:t>
            </a:r>
            <a:r>
              <a:rPr lang="en-US" dirty="0"/>
              <a:t>view </a:t>
            </a:r>
            <a:r>
              <a:rPr lang="el-GR" dirty="0"/>
              <a:t>και το </a:t>
            </a:r>
            <a:r>
              <a:rPr lang="en-US" dirty="0"/>
              <a:t>secret part </a:t>
            </a:r>
            <a:r>
              <a:rPr lang="el-GR" dirty="0" err="1"/>
              <a:t>κρυπτογραφειται</a:t>
            </a:r>
            <a:r>
              <a:rPr lang="el-GR" dirty="0"/>
              <a:t> με ένα νέο </a:t>
            </a:r>
            <a:r>
              <a:rPr lang="el-GR" dirty="0" err="1"/>
              <a:t>κλειδι</a:t>
            </a:r>
            <a:r>
              <a:rPr lang="el-GR" dirty="0"/>
              <a:t> </a:t>
            </a:r>
            <a:r>
              <a:rPr lang="el-GR" dirty="0" err="1"/>
              <a:t>οπου</a:t>
            </a:r>
            <a:r>
              <a:rPr lang="el-GR" dirty="0"/>
              <a:t> με τα </a:t>
            </a:r>
            <a:r>
              <a:rPr lang="el-GR" dirty="0" err="1"/>
              <a:t>δημισοα</a:t>
            </a:r>
            <a:r>
              <a:rPr lang="el-GR" dirty="0"/>
              <a:t> </a:t>
            </a:r>
            <a:r>
              <a:rPr lang="el-GR" dirty="0" err="1"/>
              <a:t>κλειδια</a:t>
            </a:r>
            <a:r>
              <a:rPr lang="el-GR" dirty="0"/>
              <a:t> τους </a:t>
            </a:r>
            <a:r>
              <a:rPr lang="el-GR" dirty="0" err="1"/>
              <a:t>μπορουν</a:t>
            </a:r>
            <a:r>
              <a:rPr lang="el-GR" dirty="0"/>
              <a:t> να </a:t>
            </a:r>
            <a:r>
              <a:rPr lang="el-GR" dirty="0" err="1"/>
              <a:t>αποκρυπτογραφησουν</a:t>
            </a:r>
            <a:r>
              <a:rPr lang="el-GR" dirty="0"/>
              <a:t> και να </a:t>
            </a:r>
            <a:r>
              <a:rPr lang="el-GR" dirty="0" err="1"/>
              <a:t>επαληθευσουν</a:t>
            </a:r>
            <a:r>
              <a:rPr lang="el-GR" dirty="0"/>
              <a:t> τις </a:t>
            </a:r>
            <a:r>
              <a:rPr lang="el-GR" dirty="0" err="1"/>
              <a:t>ευεσθητες</a:t>
            </a:r>
            <a:r>
              <a:rPr lang="el-GR" dirty="0"/>
              <a:t> </a:t>
            </a:r>
            <a:r>
              <a:rPr lang="el-GR" dirty="0" err="1"/>
              <a:t>πληροφοριες</a:t>
            </a:r>
            <a:r>
              <a:rPr lang="el-GR" dirty="0"/>
              <a:t>.</a:t>
            </a:r>
            <a:endParaRPr lang="en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D4ADF7-55FB-DF44-8F92-E4552312B496}" type="slidenum">
              <a:rPr lang="en-GR" smtClean="0"/>
              <a:t>10</a:t>
            </a:fld>
            <a:endParaRPr lang="en-GR"/>
          </a:p>
        </p:txBody>
      </p:sp>
    </p:spTree>
    <p:extLst>
      <p:ext uri="{BB962C8B-B14F-4D97-AF65-F5344CB8AC3E}">
        <p14:creationId xmlns:p14="http://schemas.microsoft.com/office/powerpoint/2010/main" val="28705871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l-GR" dirty="0"/>
              <a:t>Με </a:t>
            </a:r>
            <a:r>
              <a:rPr lang="el-GR" dirty="0" err="1"/>
              <a:t>παρομοι</a:t>
            </a:r>
            <a:r>
              <a:rPr lang="el-GR" dirty="0"/>
              <a:t> </a:t>
            </a:r>
            <a:r>
              <a:rPr lang="el-GR" dirty="0" err="1"/>
              <a:t>τροπο</a:t>
            </a:r>
            <a:r>
              <a:rPr lang="el-GR" dirty="0"/>
              <a:t> με τα </a:t>
            </a:r>
            <a:r>
              <a:rPr lang="el-GR" dirty="0" err="1"/>
              <a:t>προηγουμενα</a:t>
            </a:r>
            <a:r>
              <a:rPr lang="el-GR" dirty="0"/>
              <a:t> </a:t>
            </a:r>
            <a:r>
              <a:rPr lang="el-GR" dirty="0" err="1"/>
              <a:t>λειτουργει</a:t>
            </a:r>
            <a:r>
              <a:rPr lang="el-GR" dirty="0"/>
              <a:t> και για </a:t>
            </a:r>
            <a:r>
              <a:rPr lang="en-US" dirty="0"/>
              <a:t>revocable permissions </a:t>
            </a:r>
            <a:r>
              <a:rPr lang="el-GR" dirty="0"/>
              <a:t>με την </a:t>
            </a:r>
            <a:r>
              <a:rPr lang="el-GR" dirty="0" err="1"/>
              <a:t>διαφορα</a:t>
            </a:r>
            <a:r>
              <a:rPr lang="el-GR" dirty="0"/>
              <a:t> ότι </a:t>
            </a:r>
            <a:r>
              <a:rPr lang="el-GR" dirty="0" err="1"/>
              <a:t>αλλαζωντας</a:t>
            </a:r>
            <a:r>
              <a:rPr lang="el-GR" dirty="0"/>
              <a:t> το </a:t>
            </a:r>
            <a:r>
              <a:rPr lang="el-GR" dirty="0" err="1"/>
              <a:t>κλειδι</a:t>
            </a:r>
            <a:r>
              <a:rPr lang="el-GR" dirty="0"/>
              <a:t> </a:t>
            </a:r>
            <a:r>
              <a:rPr lang="el-GR" dirty="0" err="1"/>
              <a:t>μπορει</a:t>
            </a:r>
            <a:r>
              <a:rPr lang="el-GR" dirty="0"/>
              <a:t> να </a:t>
            </a:r>
            <a:r>
              <a:rPr lang="el-GR" dirty="0" err="1"/>
              <a:t>αλλαξει</a:t>
            </a:r>
            <a:r>
              <a:rPr lang="el-GR" dirty="0"/>
              <a:t> τα </a:t>
            </a:r>
            <a:r>
              <a:rPr lang="el-GR" dirty="0" err="1"/>
              <a:t>ατομα</a:t>
            </a:r>
            <a:r>
              <a:rPr lang="el-GR" dirty="0"/>
              <a:t> στα </a:t>
            </a:r>
            <a:r>
              <a:rPr lang="el-GR" dirty="0" err="1"/>
              <a:t>οποια</a:t>
            </a:r>
            <a:r>
              <a:rPr lang="el-GR" dirty="0"/>
              <a:t> </a:t>
            </a:r>
            <a:r>
              <a:rPr lang="el-GR" dirty="0" err="1"/>
              <a:t>επιτρεπεται</a:t>
            </a:r>
            <a:r>
              <a:rPr lang="el-GR" dirty="0"/>
              <a:t> η </a:t>
            </a:r>
            <a:r>
              <a:rPr lang="el-GR" dirty="0" err="1"/>
              <a:t>προσβαση</a:t>
            </a:r>
            <a:endParaRPr lang="en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D4ADF7-55FB-DF44-8F92-E4552312B496}" type="slidenum">
              <a:rPr lang="en-GR" smtClean="0"/>
              <a:t>11</a:t>
            </a:fld>
            <a:endParaRPr lang="en-GR"/>
          </a:p>
        </p:txBody>
      </p:sp>
    </p:spTree>
    <p:extLst>
      <p:ext uri="{BB962C8B-B14F-4D97-AF65-F5344CB8AC3E}">
        <p14:creationId xmlns:p14="http://schemas.microsoft.com/office/powerpoint/2010/main" val="1196518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l-GR" dirty="0"/>
              <a:t>Εν </a:t>
            </a:r>
            <a:r>
              <a:rPr lang="el-GR" dirty="0" err="1"/>
              <a:t>κατακλειδι</a:t>
            </a:r>
            <a:r>
              <a:rPr lang="el-GR" dirty="0"/>
              <a:t> </a:t>
            </a:r>
            <a:r>
              <a:rPr lang="el-GR" dirty="0" err="1"/>
              <a:t>βλεπουμε</a:t>
            </a:r>
            <a:r>
              <a:rPr lang="el-GR" dirty="0"/>
              <a:t> ότι η </a:t>
            </a:r>
            <a:r>
              <a:rPr lang="el-GR" dirty="0" err="1"/>
              <a:t>δημιουργια</a:t>
            </a:r>
            <a:r>
              <a:rPr lang="el-GR" dirty="0"/>
              <a:t> με </a:t>
            </a:r>
            <a:r>
              <a:rPr lang="en-US" dirty="0"/>
              <a:t>encryption </a:t>
            </a:r>
            <a:r>
              <a:rPr lang="el-GR" dirty="0"/>
              <a:t>είναι πιο </a:t>
            </a:r>
            <a:r>
              <a:rPr lang="el-GR" dirty="0" err="1"/>
              <a:t>αποδοτικη</a:t>
            </a:r>
            <a:r>
              <a:rPr lang="el-GR" dirty="0"/>
              <a:t> </a:t>
            </a:r>
            <a:r>
              <a:rPr lang="el-GR" dirty="0" err="1"/>
              <a:t>οσο</a:t>
            </a:r>
            <a:r>
              <a:rPr lang="el-GR" dirty="0"/>
              <a:t> </a:t>
            </a:r>
            <a:r>
              <a:rPr lang="el-GR" dirty="0" err="1"/>
              <a:t>αφορα</a:t>
            </a:r>
            <a:r>
              <a:rPr lang="el-GR" dirty="0"/>
              <a:t> τον </a:t>
            </a:r>
            <a:r>
              <a:rPr lang="el-GR" dirty="0" err="1"/>
              <a:t>χωρο</a:t>
            </a:r>
            <a:r>
              <a:rPr lang="el-GR" dirty="0"/>
              <a:t> </a:t>
            </a:r>
            <a:r>
              <a:rPr lang="el-GR" dirty="0" err="1"/>
              <a:t>αφου</a:t>
            </a:r>
            <a:r>
              <a:rPr lang="el-GR" dirty="0"/>
              <a:t> </a:t>
            </a:r>
            <a:r>
              <a:rPr lang="el-GR" dirty="0" err="1"/>
              <a:t>αποθηκευει</a:t>
            </a:r>
            <a:r>
              <a:rPr lang="el-GR" dirty="0"/>
              <a:t> </a:t>
            </a:r>
            <a:r>
              <a:rPr lang="el-GR" dirty="0" err="1"/>
              <a:t>μονο</a:t>
            </a:r>
            <a:r>
              <a:rPr lang="el-GR" dirty="0"/>
              <a:t> τα </a:t>
            </a:r>
            <a:r>
              <a:rPr lang="el-GR" dirty="0" err="1"/>
              <a:t>κλειδια</a:t>
            </a:r>
            <a:r>
              <a:rPr lang="el-GR" dirty="0"/>
              <a:t> ενώ </a:t>
            </a:r>
            <a:r>
              <a:rPr lang="el-GR" dirty="0" err="1"/>
              <a:t>ταυτοχρονα</a:t>
            </a:r>
            <a:r>
              <a:rPr lang="el-GR" dirty="0"/>
              <a:t> </a:t>
            </a:r>
            <a:r>
              <a:rPr lang="el-GR" dirty="0" err="1"/>
              <a:t>κοστιζει</a:t>
            </a:r>
            <a:r>
              <a:rPr lang="el-GR" dirty="0"/>
              <a:t> από την </a:t>
            </a:r>
            <a:r>
              <a:rPr lang="el-GR" dirty="0" err="1"/>
              <a:t>αποψη</a:t>
            </a:r>
            <a:r>
              <a:rPr lang="el-GR" dirty="0"/>
              <a:t> ότι για κάθε νέο </a:t>
            </a:r>
            <a:r>
              <a:rPr lang="en-US" dirty="0"/>
              <a:t>transaction </a:t>
            </a:r>
            <a:r>
              <a:rPr lang="el-GR" dirty="0" err="1"/>
              <a:t>δημιουργει</a:t>
            </a:r>
            <a:r>
              <a:rPr lang="el-GR" dirty="0"/>
              <a:t> </a:t>
            </a:r>
            <a:r>
              <a:rPr lang="el-GR" dirty="0" err="1"/>
              <a:t>νες</a:t>
            </a:r>
            <a:r>
              <a:rPr lang="el-GR" dirty="0"/>
              <a:t> </a:t>
            </a:r>
            <a:r>
              <a:rPr lang="el-GR" dirty="0" err="1"/>
              <a:t>κλειδι</a:t>
            </a:r>
            <a:r>
              <a:rPr lang="el-GR" dirty="0"/>
              <a:t> Από την άλλη η </a:t>
            </a:r>
            <a:r>
              <a:rPr lang="el-GR" dirty="0" err="1"/>
              <a:t>δημιουργια</a:t>
            </a:r>
            <a:r>
              <a:rPr lang="el-GR" dirty="0"/>
              <a:t> με </a:t>
            </a:r>
            <a:r>
              <a:rPr lang="en-US" dirty="0"/>
              <a:t>hash </a:t>
            </a:r>
            <a:r>
              <a:rPr lang="el-GR" dirty="0" err="1"/>
              <a:t>αποθηκευει</a:t>
            </a:r>
            <a:r>
              <a:rPr lang="el-GR" dirty="0"/>
              <a:t> </a:t>
            </a:r>
            <a:r>
              <a:rPr lang="el-GR" dirty="0" err="1"/>
              <a:t>μονο</a:t>
            </a:r>
            <a:r>
              <a:rPr lang="el-GR" dirty="0"/>
              <a:t> το </a:t>
            </a:r>
            <a:r>
              <a:rPr lang="en-US" dirty="0"/>
              <a:t>hash </a:t>
            </a:r>
            <a:r>
              <a:rPr lang="el-GR" dirty="0" err="1"/>
              <a:t>αλλα</a:t>
            </a:r>
            <a:r>
              <a:rPr lang="el-GR" dirty="0"/>
              <a:t> </a:t>
            </a:r>
            <a:r>
              <a:rPr lang="el-GR" dirty="0" err="1"/>
              <a:t>απαιτει</a:t>
            </a:r>
            <a:r>
              <a:rPr lang="el-GR" dirty="0"/>
              <a:t> από τον </a:t>
            </a:r>
            <a:r>
              <a:rPr lang="el-GR" dirty="0" err="1"/>
              <a:t>χρηστη</a:t>
            </a:r>
            <a:r>
              <a:rPr lang="el-GR" dirty="0"/>
              <a:t> να </a:t>
            </a:r>
            <a:r>
              <a:rPr lang="el-GR" dirty="0" err="1"/>
              <a:t>αποθηκευσει</a:t>
            </a:r>
            <a:r>
              <a:rPr lang="el-GR" dirty="0"/>
              <a:t> τα </a:t>
            </a:r>
            <a:r>
              <a:rPr lang="el-GR" dirty="0" err="1"/>
              <a:t>πραγματικα</a:t>
            </a:r>
            <a:r>
              <a:rPr lang="el-GR" dirty="0"/>
              <a:t> </a:t>
            </a:r>
            <a:r>
              <a:rPr lang="el-GR" dirty="0" err="1"/>
              <a:t>δεδομενα</a:t>
            </a:r>
            <a:r>
              <a:rPr lang="el-GR" dirty="0"/>
              <a:t>.</a:t>
            </a:r>
            <a:endParaRPr lang="en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D4ADF7-55FB-DF44-8F92-E4552312B496}" type="slidenum">
              <a:rPr lang="en-GR" smtClean="0"/>
              <a:t>12</a:t>
            </a:fld>
            <a:endParaRPr lang="en-GR"/>
          </a:p>
        </p:txBody>
      </p:sp>
    </p:spTree>
    <p:extLst>
      <p:ext uri="{BB962C8B-B14F-4D97-AF65-F5344CB8AC3E}">
        <p14:creationId xmlns:p14="http://schemas.microsoft.com/office/powerpoint/2010/main" val="6759268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l-GR" dirty="0"/>
              <a:t>Το </a:t>
            </a:r>
            <a:r>
              <a:rPr lang="el-GR" dirty="0" err="1"/>
              <a:t>βασικο</a:t>
            </a:r>
            <a:r>
              <a:rPr lang="el-GR" dirty="0"/>
              <a:t> </a:t>
            </a:r>
            <a:r>
              <a:rPr lang="el-GR" dirty="0" err="1"/>
              <a:t>ερωτημα</a:t>
            </a:r>
            <a:r>
              <a:rPr lang="el-GR" dirty="0"/>
              <a:t> ? Είναι όλα τα </a:t>
            </a:r>
            <a:r>
              <a:rPr lang="el-GR" dirty="0" err="1"/>
              <a:t>προηγουμενα</a:t>
            </a:r>
            <a:r>
              <a:rPr lang="el-GR" dirty="0"/>
              <a:t> </a:t>
            </a:r>
            <a:r>
              <a:rPr lang="el-GR" dirty="0" err="1"/>
              <a:t>ανθεκτικα</a:t>
            </a:r>
            <a:r>
              <a:rPr lang="el-GR" dirty="0"/>
              <a:t> </a:t>
            </a:r>
            <a:r>
              <a:rPr lang="el-GR" dirty="0" err="1"/>
              <a:t>οσο</a:t>
            </a:r>
            <a:r>
              <a:rPr lang="el-GR" dirty="0"/>
              <a:t> </a:t>
            </a:r>
            <a:r>
              <a:rPr lang="el-GR" dirty="0" err="1"/>
              <a:t>αφορα</a:t>
            </a:r>
            <a:r>
              <a:rPr lang="el-GR" dirty="0"/>
              <a:t> </a:t>
            </a:r>
            <a:r>
              <a:rPr lang="el-GR" dirty="0" err="1"/>
              <a:t>καποια</a:t>
            </a:r>
            <a:r>
              <a:rPr lang="el-GR" dirty="0"/>
              <a:t> </a:t>
            </a:r>
            <a:r>
              <a:rPr lang="el-GR" dirty="0" err="1"/>
              <a:t>επιθεση</a:t>
            </a:r>
            <a:r>
              <a:rPr lang="el-GR" dirty="0"/>
              <a:t> ? Ας </a:t>
            </a:r>
            <a:r>
              <a:rPr lang="el-GR" dirty="0" err="1"/>
              <a:t>δουμε</a:t>
            </a:r>
            <a:r>
              <a:rPr lang="el-GR" dirty="0"/>
              <a:t> ένα </a:t>
            </a:r>
            <a:r>
              <a:rPr lang="el-GR" dirty="0" err="1"/>
              <a:t>παραδειγμα</a:t>
            </a:r>
            <a:r>
              <a:rPr lang="el-GR" dirty="0"/>
              <a:t> ας </a:t>
            </a:r>
            <a:r>
              <a:rPr lang="el-GR" dirty="0" err="1"/>
              <a:t>υποθεσουμε</a:t>
            </a:r>
            <a:r>
              <a:rPr lang="el-GR" dirty="0"/>
              <a:t> ότι </a:t>
            </a:r>
            <a:r>
              <a:rPr lang="el-GR" dirty="0" err="1"/>
              <a:t>θελει</a:t>
            </a:r>
            <a:r>
              <a:rPr lang="el-GR" dirty="0"/>
              <a:t> να </a:t>
            </a:r>
            <a:r>
              <a:rPr lang="el-GR" dirty="0" err="1"/>
              <a:t>προσθεσει</a:t>
            </a:r>
            <a:r>
              <a:rPr lang="el-GR" dirty="0"/>
              <a:t> σε ένα </a:t>
            </a:r>
            <a:r>
              <a:rPr lang="en-US" dirty="0"/>
              <a:t>view </a:t>
            </a:r>
            <a:r>
              <a:rPr lang="el-GR" dirty="0"/>
              <a:t>ένα </a:t>
            </a:r>
            <a:r>
              <a:rPr lang="en-US" dirty="0"/>
              <a:t>transaction </a:t>
            </a:r>
            <a:r>
              <a:rPr lang="el-GR" dirty="0"/>
              <a:t>το </a:t>
            </a:r>
            <a:r>
              <a:rPr lang="el-GR" dirty="0" err="1"/>
              <a:t>οποιο</a:t>
            </a:r>
            <a:r>
              <a:rPr lang="el-GR" dirty="0"/>
              <a:t> δεν </a:t>
            </a:r>
            <a:r>
              <a:rPr lang="el-GR" dirty="0" err="1"/>
              <a:t>πρεπει</a:t>
            </a:r>
            <a:r>
              <a:rPr lang="el-GR" dirty="0"/>
              <a:t> να </a:t>
            </a:r>
            <a:r>
              <a:rPr lang="el-GR" dirty="0" err="1"/>
              <a:t>βρισκεται</a:t>
            </a:r>
            <a:r>
              <a:rPr lang="el-GR" dirty="0"/>
              <a:t> </a:t>
            </a:r>
            <a:r>
              <a:rPr lang="el-GR" dirty="0" err="1"/>
              <a:t>εκει</a:t>
            </a:r>
            <a:r>
              <a:rPr lang="el-GR" dirty="0"/>
              <a:t> και </a:t>
            </a:r>
            <a:r>
              <a:rPr lang="el-GR" dirty="0" err="1"/>
              <a:t>εστω</a:t>
            </a:r>
            <a:r>
              <a:rPr lang="el-GR" dirty="0"/>
              <a:t> ότι αυτό το </a:t>
            </a:r>
            <a:r>
              <a:rPr lang="en-US" dirty="0"/>
              <a:t>transaction </a:t>
            </a:r>
            <a:r>
              <a:rPr lang="el-GR" dirty="0" err="1"/>
              <a:t>εχει</a:t>
            </a:r>
            <a:r>
              <a:rPr lang="el-GR" dirty="0"/>
              <a:t> ένα μη </a:t>
            </a:r>
            <a:r>
              <a:rPr lang="el-GR" dirty="0" err="1"/>
              <a:t>μυστικο</a:t>
            </a:r>
            <a:r>
              <a:rPr lang="el-GR" dirty="0"/>
              <a:t> </a:t>
            </a:r>
            <a:r>
              <a:rPr lang="el-GR" dirty="0" err="1"/>
              <a:t>κομματι</a:t>
            </a:r>
            <a:r>
              <a:rPr lang="el-GR" dirty="0"/>
              <a:t> αυτό είναι </a:t>
            </a:r>
            <a:r>
              <a:rPr lang="el-GR" dirty="0" err="1"/>
              <a:t>ξεκαθαρο</a:t>
            </a:r>
            <a:r>
              <a:rPr lang="el-GR" dirty="0"/>
              <a:t> ότι </a:t>
            </a:r>
            <a:r>
              <a:rPr lang="el-GR" dirty="0" err="1"/>
              <a:t>επηρεαζει</a:t>
            </a:r>
            <a:r>
              <a:rPr lang="el-GR" dirty="0"/>
              <a:t> την </a:t>
            </a:r>
            <a:r>
              <a:rPr lang="el-GR" dirty="0" err="1"/>
              <a:t>ορθοτητα</a:t>
            </a:r>
            <a:r>
              <a:rPr lang="el-GR" dirty="0"/>
              <a:t> . Ναι </a:t>
            </a:r>
            <a:r>
              <a:rPr lang="el-GR" dirty="0" err="1"/>
              <a:t>αλλα</a:t>
            </a:r>
            <a:r>
              <a:rPr lang="el-GR" dirty="0"/>
              <a:t> </a:t>
            </a:r>
            <a:r>
              <a:rPr lang="el-GR" dirty="0" err="1"/>
              <a:t>αφου</a:t>
            </a:r>
            <a:r>
              <a:rPr lang="el-GR" dirty="0"/>
              <a:t> το </a:t>
            </a:r>
            <a:r>
              <a:rPr lang="en-US" dirty="0"/>
              <a:t>transaction </a:t>
            </a:r>
            <a:r>
              <a:rPr lang="el-GR" dirty="0" err="1"/>
              <a:t>εχει</a:t>
            </a:r>
            <a:r>
              <a:rPr lang="el-GR" dirty="0"/>
              <a:t> μη </a:t>
            </a:r>
            <a:r>
              <a:rPr lang="el-GR" dirty="0" err="1"/>
              <a:t>μυστικο</a:t>
            </a:r>
            <a:r>
              <a:rPr lang="el-GR" dirty="0"/>
              <a:t> </a:t>
            </a:r>
            <a:r>
              <a:rPr lang="el-GR" dirty="0" err="1"/>
              <a:t>κομματι</a:t>
            </a:r>
            <a:r>
              <a:rPr lang="el-GR" dirty="0"/>
              <a:t> </a:t>
            </a:r>
            <a:r>
              <a:rPr lang="el-GR" dirty="0" err="1"/>
              <a:t>οποιοσδηποτε</a:t>
            </a:r>
            <a:r>
              <a:rPr lang="el-GR" dirty="0"/>
              <a:t> </a:t>
            </a:r>
            <a:r>
              <a:rPr lang="el-GR" dirty="0" err="1"/>
              <a:t>εχει</a:t>
            </a:r>
            <a:r>
              <a:rPr lang="el-GR" dirty="0"/>
              <a:t> </a:t>
            </a:r>
            <a:r>
              <a:rPr lang="el-GR" dirty="0" err="1"/>
              <a:t>προσβαση</a:t>
            </a:r>
            <a:r>
              <a:rPr lang="el-GR" dirty="0"/>
              <a:t> στο </a:t>
            </a:r>
            <a:r>
              <a:rPr lang="en-US" dirty="0"/>
              <a:t>view </a:t>
            </a:r>
            <a:r>
              <a:rPr lang="el-GR" dirty="0" err="1"/>
              <a:t>μπορει</a:t>
            </a:r>
            <a:r>
              <a:rPr lang="el-GR" dirty="0"/>
              <a:t> να το δει και να </a:t>
            </a:r>
            <a:r>
              <a:rPr lang="el-GR" dirty="0" err="1"/>
              <a:t>αντιληφθει</a:t>
            </a:r>
            <a:r>
              <a:rPr lang="el-GR" dirty="0"/>
              <a:t> ότι αυτό δεν </a:t>
            </a:r>
            <a:r>
              <a:rPr lang="el-GR" dirty="0" err="1"/>
              <a:t>πρεπει</a:t>
            </a:r>
            <a:r>
              <a:rPr lang="el-GR" dirty="0"/>
              <a:t> και δεν </a:t>
            </a:r>
            <a:r>
              <a:rPr lang="el-GR" dirty="0" err="1"/>
              <a:t>ανηκε</a:t>
            </a:r>
            <a:r>
              <a:rPr lang="el-GR" dirty="0"/>
              <a:t> στο </a:t>
            </a:r>
            <a:r>
              <a:rPr lang="en-US" dirty="0"/>
              <a:t>view </a:t>
            </a:r>
            <a:r>
              <a:rPr lang="el-GR" dirty="0" err="1"/>
              <a:t>αρα</a:t>
            </a:r>
            <a:r>
              <a:rPr lang="el-GR" dirty="0"/>
              <a:t> </a:t>
            </a:r>
            <a:r>
              <a:rPr lang="el-GR" dirty="0" err="1"/>
              <a:t>εξασφαλισα</a:t>
            </a:r>
            <a:r>
              <a:rPr lang="el-GR" dirty="0"/>
              <a:t> και </a:t>
            </a:r>
            <a:r>
              <a:rPr lang="el-GR" dirty="0" err="1"/>
              <a:t>παλι</a:t>
            </a:r>
            <a:r>
              <a:rPr lang="el-GR" dirty="0"/>
              <a:t> την </a:t>
            </a:r>
            <a:r>
              <a:rPr lang="el-GR" dirty="0" err="1"/>
              <a:t>ορθοτητα</a:t>
            </a:r>
            <a:r>
              <a:rPr lang="el-GR" dirty="0"/>
              <a:t>.</a:t>
            </a:r>
            <a:endParaRPr lang="en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D4ADF7-55FB-DF44-8F92-E4552312B496}" type="slidenum">
              <a:rPr lang="en-GR" smtClean="0"/>
              <a:t>13</a:t>
            </a:fld>
            <a:endParaRPr lang="en-GR"/>
          </a:p>
        </p:txBody>
      </p:sp>
    </p:spTree>
    <p:extLst>
      <p:ext uri="{BB962C8B-B14F-4D97-AF65-F5344CB8AC3E}">
        <p14:creationId xmlns:p14="http://schemas.microsoft.com/office/powerpoint/2010/main" val="35171517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l-GR" dirty="0"/>
              <a:t>Το </a:t>
            </a:r>
            <a:r>
              <a:rPr lang="en-US" dirty="0"/>
              <a:t>role based access control </a:t>
            </a:r>
            <a:r>
              <a:rPr lang="el-GR" dirty="0" err="1"/>
              <a:t>μπορει</a:t>
            </a:r>
            <a:r>
              <a:rPr lang="el-GR" dirty="0"/>
              <a:t> να </a:t>
            </a:r>
            <a:r>
              <a:rPr lang="el-GR" dirty="0" err="1"/>
              <a:t>υλοποιηθει</a:t>
            </a:r>
            <a:r>
              <a:rPr lang="el-GR" dirty="0"/>
              <a:t> και για τις 4 πιο </a:t>
            </a:r>
            <a:r>
              <a:rPr lang="el-GR" dirty="0" err="1"/>
              <a:t>πανω</a:t>
            </a:r>
            <a:r>
              <a:rPr lang="el-GR" dirty="0"/>
              <a:t> </a:t>
            </a:r>
            <a:r>
              <a:rPr lang="el-GR" dirty="0" err="1"/>
              <a:t>μεθοδους.Στην</a:t>
            </a:r>
            <a:r>
              <a:rPr lang="el-GR" dirty="0"/>
              <a:t> </a:t>
            </a:r>
            <a:r>
              <a:rPr lang="el-GR" dirty="0" err="1"/>
              <a:t>ουσια</a:t>
            </a:r>
            <a:r>
              <a:rPr lang="el-GR" dirty="0"/>
              <a:t> </a:t>
            </a:r>
            <a:r>
              <a:rPr lang="el-GR" dirty="0" err="1"/>
              <a:t>καθοριζει</a:t>
            </a:r>
            <a:r>
              <a:rPr lang="el-GR" dirty="0"/>
              <a:t> </a:t>
            </a:r>
            <a:r>
              <a:rPr lang="el-GR" dirty="0" err="1"/>
              <a:t>καποιους</a:t>
            </a:r>
            <a:r>
              <a:rPr lang="el-GR" dirty="0"/>
              <a:t> </a:t>
            </a:r>
            <a:r>
              <a:rPr lang="el-GR" dirty="0" err="1"/>
              <a:t>ρολους</a:t>
            </a:r>
            <a:r>
              <a:rPr lang="el-GR" dirty="0"/>
              <a:t> </a:t>
            </a:r>
            <a:r>
              <a:rPr lang="el-GR" dirty="0" err="1"/>
              <a:t>οπου</a:t>
            </a:r>
            <a:r>
              <a:rPr lang="el-GR" dirty="0"/>
              <a:t> </a:t>
            </a:r>
            <a:r>
              <a:rPr lang="el-GR" dirty="0" err="1"/>
              <a:t>αυτοι</a:t>
            </a:r>
            <a:r>
              <a:rPr lang="el-GR" dirty="0"/>
              <a:t> οι </a:t>
            </a:r>
            <a:r>
              <a:rPr lang="el-GR" dirty="0" err="1"/>
              <a:t>ρολοι</a:t>
            </a:r>
            <a:r>
              <a:rPr lang="el-GR" dirty="0"/>
              <a:t> </a:t>
            </a:r>
            <a:r>
              <a:rPr lang="el-GR" dirty="0" err="1"/>
              <a:t>δινονται</a:t>
            </a:r>
            <a:r>
              <a:rPr lang="el-GR" dirty="0"/>
              <a:t> στους </a:t>
            </a:r>
            <a:r>
              <a:rPr lang="en-US" dirty="0"/>
              <a:t>users </a:t>
            </a:r>
            <a:r>
              <a:rPr lang="el-GR" dirty="0"/>
              <a:t>και </a:t>
            </a:r>
            <a:r>
              <a:rPr lang="el-GR" dirty="0" err="1"/>
              <a:t>αναλογα</a:t>
            </a:r>
            <a:r>
              <a:rPr lang="el-GR" dirty="0"/>
              <a:t> τι </a:t>
            </a:r>
            <a:r>
              <a:rPr lang="el-GR" dirty="0" err="1"/>
              <a:t>προσβασεις</a:t>
            </a:r>
            <a:r>
              <a:rPr lang="el-GR" dirty="0"/>
              <a:t> </a:t>
            </a:r>
            <a:r>
              <a:rPr lang="el-GR" dirty="0" err="1"/>
              <a:t>υπαρχουν</a:t>
            </a:r>
            <a:r>
              <a:rPr lang="el-GR" dirty="0"/>
              <a:t> στα </a:t>
            </a:r>
            <a:r>
              <a:rPr lang="en-US" dirty="0"/>
              <a:t>roles </a:t>
            </a:r>
            <a:r>
              <a:rPr lang="el-GR" dirty="0" err="1"/>
              <a:t>παιρνει</a:t>
            </a:r>
            <a:r>
              <a:rPr lang="el-GR" dirty="0"/>
              <a:t> τις </a:t>
            </a:r>
            <a:r>
              <a:rPr lang="el-GR" dirty="0" err="1"/>
              <a:t>αντιστιχεσ</a:t>
            </a:r>
            <a:r>
              <a:rPr lang="el-GR" dirty="0"/>
              <a:t> </a:t>
            </a:r>
            <a:r>
              <a:rPr lang="el-GR" dirty="0" err="1"/>
              <a:t>προσβασει</a:t>
            </a:r>
            <a:r>
              <a:rPr lang="el-GR" dirty="0"/>
              <a:t> ο </a:t>
            </a:r>
            <a:r>
              <a:rPr lang="el-GR" dirty="0" err="1"/>
              <a:t>χρηστης</a:t>
            </a:r>
            <a:r>
              <a:rPr lang="el-GR" dirty="0"/>
              <a:t> με το </a:t>
            </a:r>
            <a:r>
              <a:rPr lang="el-GR" dirty="0" err="1"/>
              <a:t>συκεκριμενο</a:t>
            </a:r>
            <a:r>
              <a:rPr lang="el-GR" dirty="0"/>
              <a:t> </a:t>
            </a:r>
            <a:r>
              <a:rPr lang="en-US" dirty="0"/>
              <a:t>role.</a:t>
            </a:r>
            <a:endParaRPr lang="en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D4ADF7-55FB-DF44-8F92-E4552312B496}" type="slidenum">
              <a:rPr lang="en-GR" smtClean="0"/>
              <a:t>14</a:t>
            </a:fld>
            <a:endParaRPr lang="en-GR"/>
          </a:p>
        </p:txBody>
      </p:sp>
    </p:spTree>
    <p:extLst>
      <p:ext uri="{BB962C8B-B14F-4D97-AF65-F5344CB8AC3E}">
        <p14:creationId xmlns:p14="http://schemas.microsoft.com/office/powerpoint/2010/main" val="10667102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D4ADF7-55FB-DF44-8F92-E4552312B496}" type="slidenum">
              <a:rPr lang="en-GR" smtClean="0"/>
              <a:t>15</a:t>
            </a:fld>
            <a:endParaRPr lang="en-GR"/>
          </a:p>
        </p:txBody>
      </p:sp>
    </p:spTree>
    <p:extLst>
      <p:ext uri="{BB962C8B-B14F-4D97-AF65-F5344CB8AC3E}">
        <p14:creationId xmlns:p14="http://schemas.microsoft.com/office/powerpoint/2010/main" val="9661185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 </a:t>
            </a:r>
            <a:r>
              <a:rPr lang="en-US" dirty="0" err="1"/>
              <a:t>Baselione</a:t>
            </a:r>
            <a:r>
              <a:rPr lang="en-US" dirty="0"/>
              <a:t> </a:t>
            </a:r>
            <a:r>
              <a:rPr lang="el-GR" dirty="0" err="1"/>
              <a:t>υλοποιηση</a:t>
            </a:r>
            <a:r>
              <a:rPr lang="el-GR" dirty="0"/>
              <a:t> </a:t>
            </a:r>
            <a:r>
              <a:rPr lang="el-GR" dirty="0" err="1"/>
              <a:t>αποθήκευει</a:t>
            </a:r>
            <a:r>
              <a:rPr lang="el-GR" dirty="0"/>
              <a:t> </a:t>
            </a:r>
            <a:r>
              <a:rPr lang="el-GR" dirty="0" err="1"/>
              <a:t>διαφορετικες</a:t>
            </a:r>
            <a:r>
              <a:rPr lang="el-GR" dirty="0"/>
              <a:t> </a:t>
            </a:r>
            <a:r>
              <a:rPr lang="el-GR" dirty="0" err="1"/>
              <a:t>προβολες</a:t>
            </a:r>
            <a:r>
              <a:rPr lang="el-GR" dirty="0"/>
              <a:t> σε ανεξάρτητες αλυσίδες μπλοκ και χρήσης συναλλαγών μεταξύ των αλυσίδων για τη διασφάλιση της συνέπειας.</a:t>
            </a:r>
            <a:endParaRPr lang="en-GR" dirty="0"/>
          </a:p>
          <a:p>
            <a:endParaRPr lang="en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D4ADF7-55FB-DF44-8F92-E4552312B496}" type="slidenum">
              <a:rPr lang="en-GR" smtClean="0"/>
              <a:t>17</a:t>
            </a:fld>
            <a:endParaRPr lang="en-GR"/>
          </a:p>
        </p:txBody>
      </p:sp>
    </p:spTree>
    <p:extLst>
      <p:ext uri="{BB962C8B-B14F-4D97-AF65-F5344CB8AC3E}">
        <p14:creationId xmlns:p14="http://schemas.microsoft.com/office/powerpoint/2010/main" val="25543824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l-GR" dirty="0" err="1"/>
              <a:t>Προχορωντας</a:t>
            </a:r>
            <a:r>
              <a:rPr lang="el-GR" dirty="0"/>
              <a:t> στις </a:t>
            </a:r>
            <a:r>
              <a:rPr lang="el-GR" dirty="0" err="1"/>
              <a:t>μετρησεις</a:t>
            </a:r>
            <a:r>
              <a:rPr lang="el-GR" dirty="0"/>
              <a:t> . </a:t>
            </a:r>
            <a:r>
              <a:rPr lang="el-GR" dirty="0" err="1"/>
              <a:t>Οσο</a:t>
            </a:r>
            <a:r>
              <a:rPr lang="el-GR" dirty="0"/>
              <a:t> </a:t>
            </a:r>
            <a:r>
              <a:rPr lang="el-GR" dirty="0" err="1"/>
              <a:t>αφορα</a:t>
            </a:r>
            <a:r>
              <a:rPr lang="el-GR" dirty="0"/>
              <a:t> το </a:t>
            </a:r>
            <a:r>
              <a:rPr lang="en-US" dirty="0"/>
              <a:t>throughput </a:t>
            </a:r>
            <a:r>
              <a:rPr lang="el-GR" dirty="0"/>
              <a:t>για </a:t>
            </a:r>
            <a:r>
              <a:rPr lang="en-US" dirty="0"/>
              <a:t>revocable </a:t>
            </a:r>
            <a:r>
              <a:rPr lang="el-GR" dirty="0"/>
              <a:t>και με τους 2 </a:t>
            </a:r>
            <a:r>
              <a:rPr lang="el-GR" dirty="0" err="1"/>
              <a:t>τροπους</a:t>
            </a:r>
            <a:r>
              <a:rPr lang="el-GR" dirty="0"/>
              <a:t> και με </a:t>
            </a:r>
            <a:r>
              <a:rPr lang="en-US" dirty="0" err="1"/>
              <a:t>TxListContract</a:t>
            </a:r>
            <a:r>
              <a:rPr lang="en-US" dirty="0"/>
              <a:t> </a:t>
            </a:r>
            <a:r>
              <a:rPr lang="el-GR" dirty="0" err="1"/>
              <a:t>εχουμε</a:t>
            </a:r>
            <a:r>
              <a:rPr lang="el-GR" dirty="0"/>
              <a:t> τα </a:t>
            </a:r>
            <a:r>
              <a:rPr lang="el-GR" dirty="0" err="1"/>
              <a:t>καλυτερα</a:t>
            </a:r>
            <a:r>
              <a:rPr lang="el-GR" dirty="0"/>
              <a:t> </a:t>
            </a:r>
            <a:r>
              <a:rPr lang="el-GR" dirty="0" err="1"/>
              <a:t>αποτελεσματα</a:t>
            </a:r>
            <a:r>
              <a:rPr lang="el-GR" dirty="0"/>
              <a:t>.</a:t>
            </a:r>
            <a:endParaRPr lang="en-US" dirty="0"/>
          </a:p>
          <a:p>
            <a:r>
              <a:rPr lang="el-GR" dirty="0"/>
              <a:t>αμετάκλητες προβολές οφείλεται στο ότι εκτός από τις διαδικασίες που εκτελούνται από τις </a:t>
            </a:r>
            <a:r>
              <a:rPr lang="el-GR" dirty="0" err="1"/>
              <a:t>ανακλήσιμες</a:t>
            </a:r>
            <a:r>
              <a:rPr lang="el-GR" dirty="0"/>
              <a:t> μεθόδους, καλούν επίσης συναλλαγές τροποποίησης προβολής, οι οποίες απαιτούν επιπλέον υπολογισμούς.</a:t>
            </a:r>
          </a:p>
          <a:p>
            <a:r>
              <a:rPr lang="el-GR" dirty="0"/>
              <a:t>Το </a:t>
            </a:r>
            <a:r>
              <a:rPr lang="en-US" dirty="0"/>
              <a:t>baseline</a:t>
            </a:r>
            <a:r>
              <a:rPr lang="el-GR" dirty="0"/>
              <a:t> είναι το πιο </a:t>
            </a:r>
            <a:r>
              <a:rPr lang="el-GR" dirty="0" err="1"/>
              <a:t>χαμηλο</a:t>
            </a:r>
            <a:r>
              <a:rPr lang="el-GR" dirty="0"/>
              <a:t> </a:t>
            </a:r>
            <a:r>
              <a:rPr lang="el-GR" dirty="0" err="1"/>
              <a:t>εχει</a:t>
            </a:r>
            <a:r>
              <a:rPr lang="el-GR" dirty="0"/>
              <a:t> </a:t>
            </a:r>
            <a:r>
              <a:rPr lang="el-GR" dirty="0" err="1"/>
              <a:t>λιγοτερα</a:t>
            </a:r>
            <a:r>
              <a:rPr lang="el-GR" dirty="0"/>
              <a:t> από 70 </a:t>
            </a:r>
            <a:r>
              <a:rPr lang="el-GR" dirty="0" err="1"/>
              <a:t>αιτηματα</a:t>
            </a:r>
            <a:r>
              <a:rPr lang="el-GR" dirty="0"/>
              <a:t> το </a:t>
            </a:r>
            <a:r>
              <a:rPr lang="el-GR" dirty="0" err="1"/>
              <a:t>δευτερολεπτο</a:t>
            </a:r>
            <a:r>
              <a:rPr lang="el-GR" dirty="0"/>
              <a:t> ενώ </a:t>
            </a:r>
            <a:r>
              <a:rPr lang="el-GR" dirty="0" err="1"/>
              <a:t>πανω</a:t>
            </a:r>
            <a:r>
              <a:rPr lang="el-GR" dirty="0"/>
              <a:t> από 48 </a:t>
            </a:r>
            <a:r>
              <a:rPr lang="el-GR" dirty="0" err="1"/>
              <a:t>πελατες</a:t>
            </a:r>
            <a:r>
              <a:rPr lang="el-GR" dirty="0"/>
              <a:t> δεν </a:t>
            </a:r>
            <a:r>
              <a:rPr lang="el-GR" dirty="0" err="1"/>
              <a:t>ανταποκρινεται</a:t>
            </a:r>
            <a:r>
              <a:rPr lang="el-GR" dirty="0"/>
              <a:t> </a:t>
            </a:r>
            <a:r>
              <a:rPr lang="el-GR" dirty="0" err="1"/>
              <a:t>γιατι</a:t>
            </a:r>
            <a:r>
              <a:rPr lang="el-GR" dirty="0"/>
              <a:t> δεν </a:t>
            </a:r>
            <a:r>
              <a:rPr lang="el-GR" dirty="0" err="1"/>
              <a:t>μπορει</a:t>
            </a:r>
            <a:r>
              <a:rPr lang="el-GR" dirty="0"/>
              <a:t> να </a:t>
            </a:r>
            <a:r>
              <a:rPr lang="el-GR" dirty="0" err="1"/>
              <a:t>αντιμετωπιση</a:t>
            </a:r>
            <a:r>
              <a:rPr lang="el-GR" dirty="0"/>
              <a:t> τα </a:t>
            </a:r>
            <a:r>
              <a:rPr lang="el-GR" dirty="0" err="1"/>
              <a:t>πολλα</a:t>
            </a:r>
            <a:r>
              <a:rPr lang="el-GR" dirty="0"/>
              <a:t> </a:t>
            </a:r>
            <a:r>
              <a:rPr lang="en-US" dirty="0"/>
              <a:t>cross chain transactions</a:t>
            </a:r>
            <a:endParaRPr lang="en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D4ADF7-55FB-DF44-8F92-E4552312B496}" type="slidenum">
              <a:rPr lang="en-GR" smtClean="0"/>
              <a:t>18</a:t>
            </a:fld>
            <a:endParaRPr lang="en-GR"/>
          </a:p>
        </p:txBody>
      </p:sp>
    </p:spTree>
    <p:extLst>
      <p:ext uri="{BB962C8B-B14F-4D97-AF65-F5344CB8AC3E}">
        <p14:creationId xmlns:p14="http://schemas.microsoft.com/office/powerpoint/2010/main" val="42197207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l-GR" dirty="0"/>
              <a:t>Οι </a:t>
            </a:r>
            <a:r>
              <a:rPr lang="el-GR" dirty="0" err="1"/>
              <a:t>ανακλήσιμες</a:t>
            </a:r>
            <a:r>
              <a:rPr lang="el-GR" dirty="0"/>
              <a:t> μέθοδοι (χωρίς σύμβαση προβολής-αποθήκευσης) χρειάζονται τον ελάχιστο χώρο , χωρίς να επηρεάζονται από τον αριθμό των προβολών.</a:t>
            </a:r>
          </a:p>
          <a:p>
            <a:r>
              <a:rPr lang="el-GR" dirty="0"/>
              <a:t>Όταν χρησιμοποιείτε το </a:t>
            </a:r>
            <a:r>
              <a:rPr lang="en-GB" dirty="0" err="1"/>
              <a:t>txlistcontract</a:t>
            </a:r>
            <a:r>
              <a:rPr lang="en-GB" dirty="0"/>
              <a:t>, </a:t>
            </a:r>
            <a:r>
              <a:rPr lang="el-GR" dirty="0"/>
              <a:t>η λίστα με τα αναγνωριστικά συναλλαγών και τα κατηγορήματα προβολής αποθηκεύονται στο έξυπνο συμβόλαιο. Αυτό μειώνει την αποθήκευση στην κατάσταση της σύμβασης και τη συνολική αποθήκευση.</a:t>
            </a:r>
          </a:p>
          <a:p>
            <a:r>
              <a:rPr lang="el-GR" dirty="0" err="1"/>
              <a:t>Ιαναιρούμενες</a:t>
            </a:r>
            <a:r>
              <a:rPr lang="el-GR" dirty="0"/>
              <a:t> προβολές χωρίς </a:t>
            </a:r>
            <a:r>
              <a:rPr lang="en-GB" dirty="0" err="1"/>
              <a:t>txlistcontract</a:t>
            </a:r>
            <a:r>
              <a:rPr lang="en-GB" dirty="0"/>
              <a:t>: </a:t>
            </a:r>
            <a:r>
              <a:rPr lang="el-GR" dirty="0"/>
              <a:t>αύξηση του αριθμού των προβολών -&gt; αποθήκευση περισσότερων καταστάσεων σύμβασης = επιβάρυνση αποθήκευσης.</a:t>
            </a:r>
          </a:p>
          <a:p>
            <a:r>
              <a:rPr lang="el-GR" dirty="0"/>
              <a:t>Η γραμμή βάσης είναι η πιο σπάταλη, επειδή η συναλλαγή σε </a:t>
            </a:r>
            <a:r>
              <a:rPr lang="en-GB" dirty="0"/>
              <a:t>n </a:t>
            </a:r>
            <a:r>
              <a:rPr lang="el-GR" dirty="0"/>
              <a:t>προβολές επαναλαμβάνεται </a:t>
            </a:r>
            <a:r>
              <a:rPr lang="en-GB" dirty="0"/>
              <a:t>n </a:t>
            </a:r>
            <a:r>
              <a:rPr lang="el-GR" dirty="0"/>
              <a:t>φορές</a:t>
            </a:r>
            <a:endParaRPr lang="en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D4ADF7-55FB-DF44-8F92-E4552312B496}" type="slidenum">
              <a:rPr lang="en-GR" smtClean="0"/>
              <a:t>20</a:t>
            </a:fld>
            <a:endParaRPr lang="en-GR"/>
          </a:p>
        </p:txBody>
      </p:sp>
    </p:spTree>
    <p:extLst>
      <p:ext uri="{BB962C8B-B14F-4D97-AF65-F5344CB8AC3E}">
        <p14:creationId xmlns:p14="http://schemas.microsoft.com/office/powerpoint/2010/main" val="158826359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l-GR" dirty="0"/>
              <a:t>Γραμμική αύξηση της </a:t>
            </a:r>
            <a:r>
              <a:rPr lang="el-GR" dirty="0" err="1"/>
              <a:t>ορθοτητας</a:t>
            </a:r>
            <a:r>
              <a:rPr lang="el-GR" dirty="0"/>
              <a:t> και της πληρότητας</a:t>
            </a:r>
          </a:p>
          <a:p>
            <a:r>
              <a:rPr lang="el-GR" dirty="0"/>
              <a:t>Οι υπολογισμοί αυξάνουν την καθυστέρηση.</a:t>
            </a:r>
          </a:p>
          <a:p>
            <a:endParaRPr lang="el-GR" dirty="0"/>
          </a:p>
          <a:p>
            <a:r>
              <a:rPr lang="el-GR" dirty="0"/>
              <a:t>Επαλήθευση ορθότητας &gt; δαπανηρή από την πληρότητα:</a:t>
            </a:r>
          </a:p>
          <a:p>
            <a:endParaRPr lang="el-GR" dirty="0"/>
          </a:p>
          <a:p>
            <a:r>
              <a:rPr lang="el-GR" dirty="0"/>
              <a:t>Η ορθότητα απαιτεί πρόσβαση στο καθολικό για κάθε συναλλαγή, για την επικύρωσή της</a:t>
            </a:r>
          </a:p>
          <a:p>
            <a:r>
              <a:rPr lang="el-GR" dirty="0"/>
              <a:t>Η πληρότητα χρησιμοποιεί τη λίστα.</a:t>
            </a:r>
            <a:endParaRPr lang="en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D4ADF7-55FB-DF44-8F92-E4552312B496}" type="slidenum">
              <a:rPr lang="en-GR" smtClean="0"/>
              <a:t>21</a:t>
            </a:fld>
            <a:endParaRPr lang="en-GR"/>
          </a:p>
        </p:txBody>
      </p:sp>
    </p:spTree>
    <p:extLst>
      <p:ext uri="{BB962C8B-B14F-4D97-AF65-F5344CB8AC3E}">
        <p14:creationId xmlns:p14="http://schemas.microsoft.com/office/powerpoint/2010/main" val="31337970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l-GR" dirty="0"/>
              <a:t>Το </a:t>
            </a:r>
            <a:r>
              <a:rPr lang="en-US" dirty="0"/>
              <a:t>blockchain </a:t>
            </a:r>
            <a:r>
              <a:rPr lang="el-GR" dirty="0" err="1"/>
              <a:t>αρχικα</a:t>
            </a:r>
            <a:r>
              <a:rPr lang="el-GR" dirty="0"/>
              <a:t> </a:t>
            </a:r>
            <a:r>
              <a:rPr lang="el-GR" dirty="0" err="1"/>
              <a:t>σχεδιαστ</a:t>
            </a:r>
            <a:r>
              <a:rPr lang="en-US" dirty="0"/>
              <a:t>h</a:t>
            </a:r>
            <a:r>
              <a:rPr lang="el-GR" dirty="0" err="1"/>
              <a:t>κε</a:t>
            </a:r>
            <a:r>
              <a:rPr lang="el-GR" dirty="0"/>
              <a:t> ως ένα </a:t>
            </a:r>
            <a:r>
              <a:rPr lang="en-US" dirty="0"/>
              <a:t>distributed ledger </a:t>
            </a:r>
            <a:r>
              <a:rPr lang="el-GR" dirty="0"/>
              <a:t>με </a:t>
            </a:r>
            <a:r>
              <a:rPr lang="el-GR" dirty="0" err="1"/>
              <a:t>σκοπο</a:t>
            </a:r>
            <a:r>
              <a:rPr lang="el-GR" dirty="0"/>
              <a:t> να </a:t>
            </a:r>
            <a:r>
              <a:rPr lang="el-GR" dirty="0" err="1"/>
              <a:t>αντιμετωπισει</a:t>
            </a:r>
            <a:r>
              <a:rPr lang="el-GR" dirty="0"/>
              <a:t> το </a:t>
            </a:r>
            <a:r>
              <a:rPr lang="en-US" dirty="0"/>
              <a:t>double spending </a:t>
            </a:r>
            <a:r>
              <a:rPr lang="el-GR" dirty="0" err="1"/>
              <a:t>γι</a:t>
            </a:r>
            <a:r>
              <a:rPr lang="el-GR" dirty="0"/>
              <a:t> αυτό το </a:t>
            </a:r>
            <a:r>
              <a:rPr lang="el-GR" dirty="0" err="1"/>
              <a:t>λογο</a:t>
            </a:r>
            <a:r>
              <a:rPr lang="el-GR" dirty="0"/>
              <a:t> </a:t>
            </a:r>
            <a:r>
              <a:rPr lang="el-GR" dirty="0" err="1"/>
              <a:t>επρεπε</a:t>
            </a:r>
            <a:r>
              <a:rPr lang="el-GR" dirty="0"/>
              <a:t> </a:t>
            </a:r>
            <a:r>
              <a:rPr lang="el-GR" dirty="0" err="1"/>
              <a:t>ολοι</a:t>
            </a:r>
            <a:r>
              <a:rPr lang="el-GR" dirty="0"/>
              <a:t> οι </a:t>
            </a:r>
            <a:r>
              <a:rPr lang="el-GR" dirty="0" err="1"/>
              <a:t>χρηστες</a:t>
            </a:r>
            <a:r>
              <a:rPr lang="el-GR" dirty="0"/>
              <a:t> να </a:t>
            </a:r>
            <a:r>
              <a:rPr lang="el-GR" dirty="0" err="1"/>
              <a:t>βλεπουν</a:t>
            </a:r>
            <a:r>
              <a:rPr lang="el-GR" dirty="0"/>
              <a:t> όλα τα </a:t>
            </a:r>
            <a:r>
              <a:rPr lang="en-US" dirty="0"/>
              <a:t>transactions . </a:t>
            </a:r>
            <a:r>
              <a:rPr lang="el-GR" dirty="0"/>
              <a:t>Την </a:t>
            </a:r>
            <a:r>
              <a:rPr lang="el-GR" dirty="0" err="1"/>
              <a:t>σημερον</a:t>
            </a:r>
            <a:r>
              <a:rPr lang="el-GR" dirty="0"/>
              <a:t> </a:t>
            </a:r>
            <a:r>
              <a:rPr lang="el-GR" dirty="0" err="1"/>
              <a:t>ημερα</a:t>
            </a:r>
            <a:r>
              <a:rPr lang="el-GR" dirty="0"/>
              <a:t> </a:t>
            </a:r>
            <a:r>
              <a:rPr lang="en-US" dirty="0"/>
              <a:t>blockchain </a:t>
            </a:r>
            <a:r>
              <a:rPr lang="el-GR" dirty="0" err="1"/>
              <a:t>μπορει</a:t>
            </a:r>
            <a:r>
              <a:rPr lang="el-GR" dirty="0"/>
              <a:t> να </a:t>
            </a:r>
            <a:r>
              <a:rPr lang="el-GR" dirty="0" err="1"/>
              <a:t>εφαρμοστει</a:t>
            </a:r>
            <a:r>
              <a:rPr lang="el-GR" dirty="0"/>
              <a:t> στην </a:t>
            </a:r>
            <a:r>
              <a:rPr lang="el-GR" dirty="0" err="1"/>
              <a:t>υγεια</a:t>
            </a:r>
            <a:r>
              <a:rPr lang="el-GR" dirty="0"/>
              <a:t> , </a:t>
            </a:r>
            <a:r>
              <a:rPr lang="en-US" dirty="0"/>
              <a:t>finance , tracking </a:t>
            </a:r>
            <a:r>
              <a:rPr lang="el-GR" dirty="0" err="1"/>
              <a:t>κτλπ</a:t>
            </a:r>
            <a:r>
              <a:rPr lang="el-GR" dirty="0"/>
              <a:t> </a:t>
            </a:r>
            <a:r>
              <a:rPr lang="el-GR" dirty="0" err="1"/>
              <a:t>περα</a:t>
            </a:r>
            <a:r>
              <a:rPr lang="el-GR" dirty="0"/>
              <a:t> από τα </a:t>
            </a:r>
            <a:r>
              <a:rPr lang="el-GR" dirty="0" err="1"/>
              <a:t>κρυπτονομισματα</a:t>
            </a:r>
            <a:r>
              <a:rPr lang="el-GR" dirty="0"/>
              <a:t> </a:t>
            </a:r>
            <a:r>
              <a:rPr lang="el-GR" dirty="0" err="1"/>
              <a:t>ετσι</a:t>
            </a:r>
            <a:r>
              <a:rPr lang="el-GR" dirty="0"/>
              <a:t> </a:t>
            </a:r>
            <a:r>
              <a:rPr lang="el-GR" dirty="0" err="1"/>
              <a:t>εμφανιστηκε</a:t>
            </a:r>
            <a:r>
              <a:rPr lang="el-GR" dirty="0"/>
              <a:t> η </a:t>
            </a:r>
            <a:r>
              <a:rPr lang="el-GR" dirty="0" err="1"/>
              <a:t>αναγκη</a:t>
            </a:r>
            <a:r>
              <a:rPr lang="el-GR" dirty="0"/>
              <a:t> να </a:t>
            </a:r>
            <a:r>
              <a:rPr lang="el-GR" dirty="0" err="1"/>
              <a:t>αποκρυψουμε</a:t>
            </a:r>
            <a:r>
              <a:rPr lang="el-GR" dirty="0"/>
              <a:t> </a:t>
            </a:r>
            <a:r>
              <a:rPr lang="el-GR" dirty="0" err="1"/>
              <a:t>ευεσθητα</a:t>
            </a:r>
            <a:r>
              <a:rPr lang="el-GR" dirty="0"/>
              <a:t> </a:t>
            </a:r>
            <a:r>
              <a:rPr lang="el-GR" dirty="0" err="1"/>
              <a:t>δεδομενα</a:t>
            </a:r>
            <a:r>
              <a:rPr lang="el-GR" dirty="0"/>
              <a:t> από </a:t>
            </a:r>
            <a:r>
              <a:rPr lang="el-GR" dirty="0" err="1"/>
              <a:t>καποιους</a:t>
            </a:r>
            <a:r>
              <a:rPr lang="el-GR" dirty="0"/>
              <a:t> </a:t>
            </a:r>
            <a:r>
              <a:rPr lang="el-GR" dirty="0" err="1"/>
              <a:t>χρηστες</a:t>
            </a:r>
            <a:r>
              <a:rPr lang="el-GR" dirty="0"/>
              <a:t> και να </a:t>
            </a:r>
            <a:r>
              <a:rPr lang="el-GR" dirty="0" err="1"/>
              <a:t>περιορισουμε</a:t>
            </a:r>
            <a:r>
              <a:rPr lang="el-GR" dirty="0"/>
              <a:t> την </a:t>
            </a:r>
            <a:r>
              <a:rPr lang="el-GR" dirty="0" err="1"/>
              <a:t>προσβαση</a:t>
            </a:r>
            <a:r>
              <a:rPr lang="el-GR" dirty="0"/>
              <a:t> τους .</a:t>
            </a:r>
            <a:endParaRPr lang="en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D4ADF7-55FB-DF44-8F92-E4552312B496}" type="slidenum">
              <a:rPr lang="en-GR" smtClean="0"/>
              <a:t>2</a:t>
            </a:fld>
            <a:endParaRPr lang="en-GR"/>
          </a:p>
        </p:txBody>
      </p:sp>
    </p:spTree>
    <p:extLst>
      <p:ext uri="{BB962C8B-B14F-4D97-AF65-F5344CB8AC3E}">
        <p14:creationId xmlns:p14="http://schemas.microsoft.com/office/powerpoint/2010/main" val="12525155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l-GR" dirty="0" err="1"/>
              <a:t>Σκοπος</a:t>
            </a:r>
            <a:r>
              <a:rPr lang="el-GR" dirty="0"/>
              <a:t> του </a:t>
            </a:r>
            <a:r>
              <a:rPr lang="en-US" dirty="0"/>
              <a:t>paper </a:t>
            </a:r>
            <a:r>
              <a:rPr lang="el-GR" dirty="0" err="1"/>
              <a:t>λοιπον</a:t>
            </a:r>
            <a:r>
              <a:rPr lang="el-GR" dirty="0"/>
              <a:t> είναι είναι να μας </a:t>
            </a:r>
            <a:r>
              <a:rPr lang="el-GR" dirty="0" err="1"/>
              <a:t>παρουσιασει</a:t>
            </a:r>
            <a:r>
              <a:rPr lang="el-GR" dirty="0"/>
              <a:t> τα </a:t>
            </a:r>
            <a:r>
              <a:rPr lang="en-US" dirty="0"/>
              <a:t>access control views </a:t>
            </a:r>
            <a:r>
              <a:rPr lang="el-GR" dirty="0"/>
              <a:t>τα </a:t>
            </a:r>
            <a:r>
              <a:rPr lang="el-GR" dirty="0" err="1"/>
              <a:t>οποια</a:t>
            </a:r>
            <a:r>
              <a:rPr lang="el-GR" dirty="0"/>
              <a:t> </a:t>
            </a:r>
            <a:r>
              <a:rPr lang="el-GR" dirty="0" err="1"/>
              <a:t>μπορουν</a:t>
            </a:r>
            <a:r>
              <a:rPr lang="el-GR" dirty="0"/>
              <a:t> να </a:t>
            </a:r>
            <a:r>
              <a:rPr lang="el-GR" dirty="0" err="1"/>
              <a:t>κρυψουν</a:t>
            </a:r>
            <a:r>
              <a:rPr lang="el-GR" dirty="0"/>
              <a:t> </a:t>
            </a:r>
            <a:r>
              <a:rPr lang="el-GR" dirty="0" err="1"/>
              <a:t>πληροφορια</a:t>
            </a:r>
            <a:r>
              <a:rPr lang="el-GR" dirty="0"/>
              <a:t> </a:t>
            </a:r>
            <a:r>
              <a:rPr lang="el-GR" dirty="0" err="1"/>
              <a:t>ειτε</a:t>
            </a:r>
            <a:r>
              <a:rPr lang="el-GR" dirty="0"/>
              <a:t> με </a:t>
            </a:r>
            <a:r>
              <a:rPr lang="en-US" dirty="0"/>
              <a:t>hash </a:t>
            </a:r>
            <a:r>
              <a:rPr lang="el-GR" dirty="0" err="1"/>
              <a:t>ειτε</a:t>
            </a:r>
            <a:r>
              <a:rPr lang="en-US" dirty="0"/>
              <a:t> encryption .</a:t>
            </a:r>
            <a:r>
              <a:rPr lang="el-GR" dirty="0" err="1"/>
              <a:t>Παρουσιαζει</a:t>
            </a:r>
            <a:r>
              <a:rPr lang="el-GR" dirty="0"/>
              <a:t> </a:t>
            </a:r>
            <a:r>
              <a:rPr lang="el-GR" dirty="0" err="1"/>
              <a:t>επισης</a:t>
            </a:r>
            <a:r>
              <a:rPr lang="el-GR" dirty="0"/>
              <a:t> το  </a:t>
            </a:r>
            <a:r>
              <a:rPr lang="en-GB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role-based access control </a:t>
            </a:r>
            <a:r>
              <a:rPr lang="el-G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,  </a:t>
            </a:r>
            <a:r>
              <a:rPr lang="el-G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εξηγει</a:t>
            </a:r>
            <a:r>
              <a:rPr lang="el-G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την πληρότητα και ορθότητα και </a:t>
            </a:r>
            <a:r>
              <a:rPr lang="el-G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τελος</a:t>
            </a:r>
            <a:r>
              <a:rPr lang="el-G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με μια </a:t>
            </a:r>
            <a:r>
              <a:rPr lang="el-G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υλοποιηση</a:t>
            </a:r>
            <a:r>
              <a:rPr lang="el-G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ενός </a:t>
            </a:r>
            <a:r>
              <a:rPr lang="el-G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συστηματος</a:t>
            </a:r>
            <a:r>
              <a:rPr lang="el-G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θα </a:t>
            </a:r>
            <a:r>
              <a:rPr lang="el-G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μελετησει</a:t>
            </a:r>
            <a:r>
              <a:rPr lang="el-G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το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effieciency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l-G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με </a:t>
            </a:r>
            <a:r>
              <a:rPr lang="el-G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διαφορες</a:t>
            </a:r>
            <a:r>
              <a:rPr lang="el-G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l-G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γραφικες</a:t>
            </a:r>
            <a:r>
              <a:rPr lang="el-G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l-G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παραστασεις</a:t>
            </a:r>
            <a:r>
              <a:rPr lang="el-G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D4ADF7-55FB-DF44-8F92-E4552312B496}" type="slidenum">
              <a:rPr lang="en-GR" smtClean="0"/>
              <a:t>3</a:t>
            </a:fld>
            <a:endParaRPr lang="en-GR"/>
          </a:p>
        </p:txBody>
      </p:sp>
    </p:spTree>
    <p:extLst>
      <p:ext uri="{BB962C8B-B14F-4D97-AF65-F5344CB8AC3E}">
        <p14:creationId xmlns:p14="http://schemas.microsoft.com/office/powerpoint/2010/main" val="19152458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i="0" u="none" strike="noStrike" dirty="0">
                <a:effectLst/>
                <a:latin typeface="Söhne"/>
              </a:rPr>
              <a:t> </a:t>
            </a:r>
            <a:r>
              <a:rPr lang="el-GR" sz="1200" b="0" i="0" u="none" strike="noStrike" dirty="0">
                <a:effectLst/>
                <a:latin typeface="Söhne"/>
              </a:rPr>
              <a:t>Η </a:t>
            </a:r>
            <a:r>
              <a:rPr lang="el-GR" sz="1200" b="0" i="0" u="none" strike="noStrike" dirty="0" err="1">
                <a:effectLst/>
                <a:latin typeface="Söhne"/>
              </a:rPr>
              <a:t>υλοποιηση</a:t>
            </a:r>
            <a:r>
              <a:rPr lang="el-GR" sz="1200" b="0" i="0" u="none" strike="noStrike" dirty="0">
                <a:effectLst/>
                <a:latin typeface="Söhne"/>
              </a:rPr>
              <a:t> του </a:t>
            </a:r>
            <a:r>
              <a:rPr lang="el-GR" sz="1200" b="0" i="0" u="none" strike="noStrike" dirty="0" err="1">
                <a:effectLst/>
                <a:latin typeface="Söhne"/>
              </a:rPr>
              <a:t>αφορα</a:t>
            </a:r>
            <a:r>
              <a:rPr lang="el-GR" sz="1200" b="0" i="0" u="none" strike="noStrike" dirty="0">
                <a:effectLst/>
                <a:latin typeface="Söhne"/>
              </a:rPr>
              <a:t> μια </a:t>
            </a:r>
            <a:r>
              <a:rPr lang="el-GR" sz="1200" b="0" i="0" u="none" strike="noStrike" dirty="0" err="1">
                <a:effectLst/>
                <a:latin typeface="Söhne"/>
              </a:rPr>
              <a:t>παραλλαγη</a:t>
            </a:r>
            <a:r>
              <a:rPr lang="el-GR" sz="1200" b="0" i="0" u="none" strike="noStrike" dirty="0">
                <a:effectLst/>
                <a:latin typeface="Söhne"/>
              </a:rPr>
              <a:t> της </a:t>
            </a:r>
            <a:r>
              <a:rPr lang="el-GR" sz="1200" b="0" i="0" u="none" strike="noStrike" dirty="0" err="1">
                <a:effectLst/>
                <a:latin typeface="Söhne"/>
              </a:rPr>
              <a:t>εγαρμογης</a:t>
            </a:r>
            <a:r>
              <a:rPr lang="el-GR" sz="1200" b="0" i="0" u="none" strike="noStrike" dirty="0">
                <a:effectLst/>
                <a:latin typeface="Söhne"/>
              </a:rPr>
              <a:t> τη </a:t>
            </a:r>
            <a:r>
              <a:rPr lang="el-GR" sz="1200" b="0" i="0" u="none" strike="noStrike" dirty="0" err="1">
                <a:effectLst/>
                <a:latin typeface="Söhne"/>
              </a:rPr>
              <a:t>εταιρειασ</a:t>
            </a:r>
            <a:r>
              <a:rPr lang="el-GR" sz="1200" b="0" i="0" u="none" strike="noStrike" dirty="0">
                <a:effectLst/>
                <a:latin typeface="Söhne"/>
              </a:rPr>
              <a:t> </a:t>
            </a:r>
            <a:r>
              <a:rPr lang="en-US" sz="1200" b="0" i="0" u="none" strike="noStrike" dirty="0">
                <a:effectLst/>
                <a:latin typeface="Söhne"/>
              </a:rPr>
              <a:t>AT&amp;T </a:t>
            </a:r>
            <a:r>
              <a:rPr lang="el-GR" sz="1200" b="0" i="0" u="none" strike="noStrike" dirty="0">
                <a:effectLst/>
                <a:latin typeface="Söhne"/>
              </a:rPr>
              <a:t>η </a:t>
            </a:r>
            <a:r>
              <a:rPr lang="el-GR" sz="1200" b="0" i="0" u="none" strike="noStrike" dirty="0" err="1">
                <a:effectLst/>
                <a:latin typeface="Söhne"/>
              </a:rPr>
              <a:t>οποια</a:t>
            </a:r>
            <a:r>
              <a:rPr lang="el-GR" sz="1200" b="0" i="0" u="none" strike="noStrike" dirty="0">
                <a:effectLst/>
                <a:latin typeface="Söhne"/>
              </a:rPr>
              <a:t> </a:t>
            </a:r>
            <a:r>
              <a:rPr lang="el-GR" sz="1200" b="0" i="0" u="none" strike="noStrike" dirty="0" err="1">
                <a:effectLst/>
                <a:latin typeface="Söhne"/>
              </a:rPr>
              <a:t>χρησιμοποιησε</a:t>
            </a:r>
            <a:r>
              <a:rPr lang="el-GR" sz="1200" b="0" i="0" u="none" strike="noStrike" dirty="0">
                <a:effectLst/>
                <a:latin typeface="Söhne"/>
              </a:rPr>
              <a:t> την </a:t>
            </a:r>
            <a:r>
              <a:rPr lang="el-GR" sz="1200" b="0" i="0" u="none" strike="noStrike" dirty="0" err="1">
                <a:effectLst/>
                <a:latin typeface="Söhne"/>
              </a:rPr>
              <a:t>τεχνολογια</a:t>
            </a:r>
            <a:r>
              <a:rPr lang="el-GR" sz="1200" b="0" i="0" u="none" strike="noStrike" dirty="0">
                <a:effectLst/>
                <a:latin typeface="Söhne"/>
              </a:rPr>
              <a:t> </a:t>
            </a:r>
            <a:r>
              <a:rPr lang="en-US" sz="1200" b="0" i="0" u="none" strike="noStrike" dirty="0">
                <a:effectLst/>
                <a:latin typeface="Söhne"/>
              </a:rPr>
              <a:t>blockchain </a:t>
            </a:r>
            <a:r>
              <a:rPr lang="el-GR" sz="1200" b="0" i="0" u="none" strike="noStrike" dirty="0">
                <a:effectLst/>
                <a:latin typeface="Söhne"/>
              </a:rPr>
              <a:t>για να </a:t>
            </a:r>
            <a:r>
              <a:rPr lang="el-GR" sz="1200" b="0" i="0" u="none" strike="noStrike" dirty="0" err="1">
                <a:effectLst/>
                <a:latin typeface="Söhne"/>
              </a:rPr>
              <a:t>κανει</a:t>
            </a:r>
            <a:r>
              <a:rPr lang="el-GR" sz="1200" b="0" i="0" u="none" strike="noStrike" dirty="0">
                <a:effectLst/>
                <a:latin typeface="Söhne"/>
              </a:rPr>
              <a:t> </a:t>
            </a:r>
            <a:r>
              <a:rPr lang="en-US" sz="1200" b="0" i="0" u="none" strike="noStrike" dirty="0">
                <a:effectLst/>
                <a:latin typeface="Söhne"/>
              </a:rPr>
              <a:t>track </a:t>
            </a:r>
            <a:r>
              <a:rPr lang="el-GR" sz="1200" b="0" i="0" u="none" strike="noStrike" dirty="0" err="1">
                <a:effectLst/>
                <a:latin typeface="Söhne"/>
              </a:rPr>
              <a:t>επισκευασμενες</a:t>
            </a:r>
            <a:r>
              <a:rPr lang="el-GR" sz="1200" b="0" i="0" u="none" strike="noStrike" dirty="0">
                <a:effectLst/>
                <a:latin typeface="Söhne"/>
              </a:rPr>
              <a:t> </a:t>
            </a:r>
            <a:r>
              <a:rPr lang="el-GR" sz="1200" b="0" i="0" u="none" strike="noStrike" dirty="0" err="1">
                <a:effectLst/>
                <a:latin typeface="Söhne"/>
              </a:rPr>
              <a:t>κινητες</a:t>
            </a:r>
            <a:r>
              <a:rPr lang="el-GR" sz="1200" b="0" i="0" u="none" strike="noStrike" dirty="0">
                <a:effectLst/>
                <a:latin typeface="Söhne"/>
              </a:rPr>
              <a:t> </a:t>
            </a:r>
            <a:r>
              <a:rPr lang="el-GR" sz="1200" b="0" i="0" u="none" strike="noStrike" dirty="0" err="1">
                <a:effectLst/>
                <a:latin typeface="Söhne"/>
              </a:rPr>
              <a:t>συσκευες</a:t>
            </a:r>
            <a:r>
              <a:rPr lang="el-GR" sz="1200" b="0" i="0" u="none" strike="noStrike" dirty="0">
                <a:effectLst/>
                <a:latin typeface="Söhne"/>
              </a:rPr>
              <a:t> . </a:t>
            </a:r>
            <a:r>
              <a:rPr lang="en-US" sz="1200" b="0" i="0" u="none" strike="noStrike" dirty="0">
                <a:effectLst/>
                <a:latin typeface="Söhne"/>
              </a:rPr>
              <a:t>To paper </a:t>
            </a:r>
            <a:r>
              <a:rPr lang="el-GR" sz="1200" b="0" i="0" u="none" strike="noStrike" dirty="0">
                <a:effectLst/>
                <a:latin typeface="Söhne"/>
              </a:rPr>
              <a:t>αυτό </a:t>
            </a:r>
            <a:r>
              <a:rPr lang="el-GR" sz="1200" b="0" i="0" u="none" strike="noStrike" dirty="0" err="1">
                <a:effectLst/>
                <a:latin typeface="Söhne"/>
              </a:rPr>
              <a:t>ασχολειται</a:t>
            </a:r>
            <a:r>
              <a:rPr lang="el-GR" sz="1200" b="0" i="0" u="none" strike="noStrike" dirty="0">
                <a:effectLst/>
                <a:latin typeface="Söhne"/>
              </a:rPr>
              <a:t> την </a:t>
            </a:r>
            <a:r>
              <a:rPr lang="el-GR" sz="1200" b="0" i="0" u="none" strike="noStrike" dirty="0" err="1">
                <a:effectLst/>
                <a:latin typeface="Söhne"/>
              </a:rPr>
              <a:t>παραλλαγη</a:t>
            </a:r>
            <a:r>
              <a:rPr lang="el-GR" sz="1200" b="0" i="0" u="none" strike="noStrike" dirty="0">
                <a:effectLst/>
                <a:latin typeface="Söhne"/>
              </a:rPr>
              <a:t> </a:t>
            </a:r>
            <a:r>
              <a:rPr lang="el-GR" sz="1200" b="0" i="0" u="none" strike="noStrike" dirty="0" err="1">
                <a:effectLst/>
                <a:latin typeface="Söhne"/>
              </a:rPr>
              <a:t>οπου</a:t>
            </a:r>
            <a:r>
              <a:rPr lang="el-GR" sz="1200" b="0" i="0" u="none" strike="noStrike" dirty="0">
                <a:effectLst/>
                <a:latin typeface="Söhne"/>
              </a:rPr>
              <a:t> </a:t>
            </a:r>
            <a:r>
              <a:rPr lang="el-GR" sz="1200" b="0" i="0" u="none" strike="noStrike" dirty="0" err="1">
                <a:effectLst/>
                <a:latin typeface="Söhne"/>
              </a:rPr>
              <a:t>υπαρχουν</a:t>
            </a:r>
            <a:r>
              <a:rPr lang="el-GR" sz="1200" b="0" i="0" u="none" strike="noStrike" dirty="0">
                <a:effectLst/>
                <a:latin typeface="Söhne"/>
              </a:rPr>
              <a:t> </a:t>
            </a:r>
            <a:r>
              <a:rPr lang="en-GB" sz="1200" b="0" i="0" u="none" strike="noStrike" dirty="0">
                <a:effectLst/>
                <a:latin typeface="Söhne"/>
              </a:rPr>
              <a:t>2 manufacturers, 3 warehouses, 2 delivery services </a:t>
            </a:r>
            <a:r>
              <a:rPr lang="en-GB" sz="1200" dirty="0">
                <a:latin typeface="Söhne"/>
              </a:rPr>
              <a:t>,</a:t>
            </a:r>
            <a:r>
              <a:rPr lang="en-GB" sz="1200" b="0" i="0" u="none" strike="noStrike" dirty="0">
                <a:effectLst/>
                <a:latin typeface="Söhne"/>
              </a:rPr>
              <a:t>several shops</a:t>
            </a:r>
            <a:r>
              <a:rPr lang="el-GR" sz="1200" b="0" i="0" u="none" strike="noStrike" dirty="0">
                <a:effectLst/>
                <a:latin typeface="Söhne"/>
              </a:rPr>
              <a:t> στην </a:t>
            </a:r>
            <a:r>
              <a:rPr lang="el-GR" sz="1200" b="0" i="0" u="none" strike="noStrike" dirty="0" err="1">
                <a:effectLst/>
                <a:latin typeface="Söhne"/>
              </a:rPr>
              <a:t>οποια</a:t>
            </a:r>
            <a:r>
              <a:rPr lang="el-GR" sz="1200" b="0" i="0" u="none" strike="noStrike" dirty="0">
                <a:effectLst/>
                <a:latin typeface="Söhne"/>
              </a:rPr>
              <a:t> δεν </a:t>
            </a:r>
            <a:r>
              <a:rPr lang="el-GR" sz="1200" b="0" i="0" u="none" strike="noStrike" dirty="0" err="1">
                <a:effectLst/>
                <a:latin typeface="Söhne"/>
              </a:rPr>
              <a:t>υπαρχει</a:t>
            </a:r>
            <a:r>
              <a:rPr lang="el-GR" sz="1200" b="0" i="0" u="none" strike="noStrike" dirty="0">
                <a:effectLst/>
                <a:latin typeface="Söhne"/>
              </a:rPr>
              <a:t> </a:t>
            </a:r>
            <a:r>
              <a:rPr lang="el-GR" sz="1200" b="0" i="0" u="none" strike="noStrike" dirty="0" err="1">
                <a:effectLst/>
                <a:latin typeface="Söhne"/>
              </a:rPr>
              <a:t>εμπιστη</a:t>
            </a:r>
            <a:r>
              <a:rPr lang="el-GR" sz="1200" b="0" i="0" u="none" strike="noStrike" dirty="0">
                <a:effectLst/>
                <a:latin typeface="Söhne"/>
              </a:rPr>
              <a:t> </a:t>
            </a:r>
            <a:r>
              <a:rPr lang="el-GR" sz="1200" b="0" i="0" u="none" strike="noStrike" dirty="0" err="1">
                <a:effectLst/>
                <a:latin typeface="Söhne"/>
              </a:rPr>
              <a:t>οντοτητα</a:t>
            </a:r>
            <a:r>
              <a:rPr lang="el-GR" sz="1200" b="0" i="0" u="none" strike="noStrike" dirty="0">
                <a:effectLst/>
                <a:latin typeface="Söhne"/>
              </a:rPr>
              <a:t> </a:t>
            </a:r>
            <a:r>
              <a:rPr lang="el-GR" sz="1200" b="0" i="0" u="none" strike="noStrike" dirty="0" err="1">
                <a:effectLst/>
                <a:latin typeface="Söhne"/>
              </a:rPr>
              <a:t>αλλα</a:t>
            </a:r>
            <a:r>
              <a:rPr lang="el-GR" sz="1200" b="0" i="0" u="none" strike="noStrike" dirty="0">
                <a:effectLst/>
                <a:latin typeface="Söhne"/>
              </a:rPr>
              <a:t> </a:t>
            </a:r>
            <a:r>
              <a:rPr lang="el-GR" sz="1200" b="0" i="0" u="none" strike="noStrike" dirty="0" err="1">
                <a:effectLst/>
                <a:latin typeface="Söhne"/>
              </a:rPr>
              <a:t>ουτε</a:t>
            </a:r>
            <a:r>
              <a:rPr lang="el-GR" sz="1200" b="0" i="0" u="none" strike="noStrike" dirty="0">
                <a:effectLst/>
                <a:latin typeface="Söhne"/>
              </a:rPr>
              <a:t> </a:t>
            </a:r>
            <a:r>
              <a:rPr lang="en-US" sz="1200" b="0" i="0" u="none" strike="noStrike" dirty="0">
                <a:effectLst/>
                <a:latin typeface="Söhne"/>
              </a:rPr>
              <a:t>access controls </a:t>
            </a:r>
            <a:r>
              <a:rPr lang="el-GR" sz="1200" b="0" i="0" u="none" strike="noStrike" dirty="0">
                <a:effectLst/>
                <a:latin typeface="Söhne"/>
              </a:rPr>
              <a:t>με </a:t>
            </a:r>
            <a:r>
              <a:rPr lang="el-GR" sz="1200" b="0" i="0" u="none" strike="noStrike" dirty="0" err="1">
                <a:effectLst/>
                <a:latin typeface="Söhne"/>
              </a:rPr>
              <a:t>αποτελεσμα</a:t>
            </a:r>
            <a:r>
              <a:rPr lang="el-GR" sz="1200" b="0" i="0" u="none" strike="noStrike" dirty="0">
                <a:effectLst/>
                <a:latin typeface="Söhne"/>
              </a:rPr>
              <a:t> όλα τα </a:t>
            </a:r>
            <a:r>
              <a:rPr lang="en-US" sz="1200" b="0" i="0" u="none" strike="noStrike" dirty="0">
                <a:effectLst/>
                <a:latin typeface="Söhne"/>
              </a:rPr>
              <a:t>transactions </a:t>
            </a:r>
            <a:r>
              <a:rPr lang="el-GR" sz="1200" b="0" i="0" u="none" strike="noStrike" dirty="0">
                <a:effectLst/>
                <a:latin typeface="Söhne"/>
              </a:rPr>
              <a:t>να είναι </a:t>
            </a:r>
            <a:r>
              <a:rPr lang="el-GR" sz="1200" b="0" i="0" u="none" strike="noStrike" dirty="0" err="1">
                <a:effectLst/>
                <a:latin typeface="Söhne"/>
              </a:rPr>
              <a:t>διαθεσιμα</a:t>
            </a:r>
            <a:r>
              <a:rPr lang="el-GR" sz="1200" b="0" i="0" u="none" strike="noStrike" dirty="0">
                <a:effectLst/>
                <a:latin typeface="Söhne"/>
              </a:rPr>
              <a:t> σε </a:t>
            </a:r>
            <a:r>
              <a:rPr lang="el-GR" sz="1200" b="0" i="0" u="none" strike="noStrike" dirty="0" err="1">
                <a:effectLst/>
                <a:latin typeface="Söhne"/>
              </a:rPr>
              <a:t>ολους</a:t>
            </a:r>
            <a:r>
              <a:rPr lang="el-GR" sz="1200" b="0" i="0" u="none" strike="noStrike" dirty="0">
                <a:effectLst/>
                <a:latin typeface="Söhne"/>
              </a:rPr>
              <a:t> .</a:t>
            </a:r>
            <a:r>
              <a:rPr lang="el-GR" sz="1200" b="0" i="0" u="none" strike="noStrike" dirty="0" err="1">
                <a:effectLst/>
                <a:latin typeface="Söhne"/>
              </a:rPr>
              <a:t>Ειναι</a:t>
            </a:r>
            <a:r>
              <a:rPr lang="el-GR" sz="1200" b="0" i="0" u="none" strike="noStrike" dirty="0">
                <a:effectLst/>
                <a:latin typeface="Söhne"/>
              </a:rPr>
              <a:t> </a:t>
            </a:r>
            <a:r>
              <a:rPr lang="el-GR" sz="1200" b="0" i="0" u="none" strike="noStrike" dirty="0" err="1">
                <a:effectLst/>
                <a:latin typeface="Söhne"/>
              </a:rPr>
              <a:t>λογικο</a:t>
            </a:r>
            <a:r>
              <a:rPr lang="el-GR" sz="1200" b="0" i="0" u="none" strike="noStrike" dirty="0">
                <a:effectLst/>
                <a:latin typeface="Söhne"/>
              </a:rPr>
              <a:t> ότι </a:t>
            </a:r>
            <a:r>
              <a:rPr lang="el-GR" sz="1200" b="0" i="0" u="none" strike="noStrike" dirty="0" err="1">
                <a:effectLst/>
                <a:latin typeface="Söhne"/>
              </a:rPr>
              <a:t>ευαισθητα</a:t>
            </a:r>
            <a:r>
              <a:rPr lang="el-GR" sz="1200" b="0" i="0" u="none" strike="noStrike" dirty="0">
                <a:effectLst/>
                <a:latin typeface="Söhne"/>
              </a:rPr>
              <a:t> </a:t>
            </a:r>
            <a:r>
              <a:rPr lang="el-GR" sz="1200" b="0" i="0" u="none" strike="noStrike" dirty="0" err="1">
                <a:effectLst/>
                <a:latin typeface="Söhne"/>
              </a:rPr>
              <a:t>δεδομενα</a:t>
            </a:r>
            <a:r>
              <a:rPr lang="el-GR" sz="1200" b="0" i="0" u="none" strike="noStrike" dirty="0">
                <a:effectLst/>
                <a:latin typeface="Söhne"/>
              </a:rPr>
              <a:t> όπως η </a:t>
            </a:r>
            <a:r>
              <a:rPr lang="el-GR" sz="1200" b="0" i="0" u="none" strike="noStrike" dirty="0" err="1">
                <a:effectLst/>
                <a:latin typeface="Söhne"/>
              </a:rPr>
              <a:t>τιμη</a:t>
            </a:r>
            <a:r>
              <a:rPr lang="el-GR" sz="1200" b="0" i="0" u="none" strike="noStrike" dirty="0">
                <a:effectLst/>
                <a:latin typeface="Söhne"/>
              </a:rPr>
              <a:t> για </a:t>
            </a:r>
            <a:r>
              <a:rPr lang="el-GR" sz="1200" b="0" i="0" u="none" strike="noStrike" dirty="0" err="1">
                <a:effectLst/>
                <a:latin typeface="Söhne"/>
              </a:rPr>
              <a:t>παραδειγμα</a:t>
            </a:r>
            <a:r>
              <a:rPr lang="el-GR" sz="1200" b="0" i="0" u="none" strike="noStrike" dirty="0">
                <a:effectLst/>
                <a:latin typeface="Söhne"/>
              </a:rPr>
              <a:t> δεν θα </a:t>
            </a:r>
            <a:r>
              <a:rPr lang="el-GR" sz="1200" b="0" i="0" u="none" strike="noStrike" dirty="0" err="1">
                <a:effectLst/>
                <a:latin typeface="Söhne"/>
              </a:rPr>
              <a:t>επρεπε</a:t>
            </a:r>
            <a:r>
              <a:rPr lang="el-GR" sz="1200" b="0" i="0" u="none" strike="noStrike" dirty="0">
                <a:effectLst/>
                <a:latin typeface="Söhne"/>
              </a:rPr>
              <a:t> να είναι </a:t>
            </a:r>
            <a:r>
              <a:rPr lang="el-GR" sz="1200" b="0" i="0" u="none" strike="noStrike" dirty="0" err="1">
                <a:effectLst/>
                <a:latin typeface="Söhne"/>
              </a:rPr>
              <a:t>ορατη</a:t>
            </a:r>
            <a:r>
              <a:rPr lang="el-GR" sz="1200" b="0" i="0" u="none" strike="noStrike" dirty="0">
                <a:effectLst/>
                <a:latin typeface="Söhne"/>
              </a:rPr>
              <a:t> από </a:t>
            </a:r>
            <a:r>
              <a:rPr lang="el-GR" sz="1200" b="0" i="0" u="none" strike="noStrike" dirty="0" err="1">
                <a:effectLst/>
                <a:latin typeface="Söhne"/>
              </a:rPr>
              <a:t>καποιο</a:t>
            </a:r>
            <a:r>
              <a:rPr lang="el-GR" sz="1200" b="0" i="0" u="none" strike="noStrike" dirty="0">
                <a:effectLst/>
                <a:latin typeface="Söhne"/>
              </a:rPr>
              <a:t> άλλο πχ </a:t>
            </a:r>
            <a:r>
              <a:rPr lang="el-GR" sz="1200" b="0" i="0" u="none" strike="noStrike" dirty="0" err="1">
                <a:effectLst/>
                <a:latin typeface="Söhne"/>
              </a:rPr>
              <a:t>καταστημα</a:t>
            </a:r>
            <a:r>
              <a:rPr lang="el-GR" sz="1200" b="0" i="0" u="none" strike="noStrike" dirty="0">
                <a:effectLst/>
                <a:latin typeface="Söhne"/>
              </a:rPr>
              <a:t> </a:t>
            </a:r>
            <a:r>
              <a:rPr lang="el-GR" sz="1200" b="0" i="0" u="none" strike="noStrike" dirty="0" err="1">
                <a:effectLst/>
                <a:latin typeface="Söhne"/>
              </a:rPr>
              <a:t>ετσι</a:t>
            </a:r>
            <a:r>
              <a:rPr lang="el-GR" sz="1200" b="0" i="0" u="none" strike="noStrike" dirty="0">
                <a:effectLst/>
                <a:latin typeface="Söhne"/>
              </a:rPr>
              <a:t> για να </a:t>
            </a:r>
            <a:r>
              <a:rPr lang="el-GR" sz="1200" b="0" i="0" u="none" strike="noStrike" dirty="0" err="1">
                <a:effectLst/>
                <a:latin typeface="Söhne"/>
              </a:rPr>
              <a:t>επιτυχουμε</a:t>
            </a:r>
            <a:r>
              <a:rPr lang="el-GR" sz="1200" b="0" i="0" u="none" strike="noStrike" dirty="0">
                <a:effectLst/>
                <a:latin typeface="Söhne"/>
              </a:rPr>
              <a:t> </a:t>
            </a:r>
            <a:r>
              <a:rPr lang="en-US" sz="1200" b="0" i="0" u="none" strike="noStrike" dirty="0">
                <a:effectLst/>
                <a:latin typeface="Söhne"/>
              </a:rPr>
              <a:t>confidentiality </a:t>
            </a:r>
            <a:r>
              <a:rPr lang="el-GR" sz="1200" b="0" i="0" u="none" strike="noStrike" dirty="0" err="1">
                <a:effectLst/>
                <a:latin typeface="Söhne"/>
              </a:rPr>
              <a:t>δηλαδη</a:t>
            </a:r>
            <a:r>
              <a:rPr lang="el-GR" sz="1200" b="0" i="0" u="none" strike="noStrike" dirty="0">
                <a:effectLst/>
                <a:latin typeface="Söhne"/>
              </a:rPr>
              <a:t> ο κάθε </a:t>
            </a:r>
            <a:r>
              <a:rPr lang="el-GR" sz="1200" b="0" i="0" u="none" strike="noStrike" dirty="0" err="1">
                <a:effectLst/>
                <a:latin typeface="Söhne"/>
              </a:rPr>
              <a:t>ενας</a:t>
            </a:r>
            <a:r>
              <a:rPr lang="el-GR" sz="1200" b="0" i="0" u="none" strike="noStrike" dirty="0">
                <a:effectLst/>
                <a:latin typeface="Söhne"/>
              </a:rPr>
              <a:t> να </a:t>
            </a:r>
            <a:r>
              <a:rPr lang="el-GR" sz="1200" b="0" i="0" u="none" strike="noStrike" dirty="0" err="1">
                <a:effectLst/>
                <a:latin typeface="Söhne"/>
              </a:rPr>
              <a:t>εχει</a:t>
            </a:r>
            <a:r>
              <a:rPr lang="el-GR" sz="1200" b="0" i="0" u="none" strike="noStrike" dirty="0">
                <a:effectLst/>
                <a:latin typeface="Söhne"/>
              </a:rPr>
              <a:t> </a:t>
            </a:r>
            <a:r>
              <a:rPr lang="el-GR" sz="1200" b="0" i="0" u="none" strike="noStrike" dirty="0" err="1">
                <a:effectLst/>
                <a:latin typeface="Söhne"/>
              </a:rPr>
              <a:t>προσβαση</a:t>
            </a:r>
            <a:r>
              <a:rPr lang="el-GR" sz="1200" b="0" i="0" u="none" strike="noStrike" dirty="0">
                <a:effectLst/>
                <a:latin typeface="Söhne"/>
              </a:rPr>
              <a:t> </a:t>
            </a:r>
            <a:r>
              <a:rPr lang="el-GR" sz="1200" b="0" i="0" u="none" strike="noStrike" dirty="0" err="1">
                <a:effectLst/>
                <a:latin typeface="Söhne"/>
              </a:rPr>
              <a:t>μονο</a:t>
            </a:r>
            <a:r>
              <a:rPr lang="el-GR" sz="1200" b="0" i="0" u="none" strike="noStrike" dirty="0">
                <a:effectLst/>
                <a:latin typeface="Söhne"/>
              </a:rPr>
              <a:t> σε </a:t>
            </a:r>
            <a:r>
              <a:rPr lang="el-GR" sz="1200" b="0" i="0" u="none" strike="noStrike" dirty="0" err="1">
                <a:effectLst/>
                <a:latin typeface="Söhne"/>
              </a:rPr>
              <a:t>δεδομενα</a:t>
            </a:r>
            <a:r>
              <a:rPr lang="el-GR" sz="1200" b="0" i="0" u="none" strike="noStrike" dirty="0">
                <a:effectLst/>
                <a:latin typeface="Söhne"/>
              </a:rPr>
              <a:t> που τον </a:t>
            </a:r>
            <a:r>
              <a:rPr lang="el-GR" sz="1200" b="0" i="0" u="none" strike="noStrike" dirty="0" err="1">
                <a:effectLst/>
                <a:latin typeface="Söhne"/>
              </a:rPr>
              <a:t>αφορουν</a:t>
            </a:r>
            <a:r>
              <a:rPr lang="el-GR" sz="1200" b="0" i="0" u="none" strike="noStrike" dirty="0">
                <a:effectLst/>
                <a:latin typeface="Söhne"/>
              </a:rPr>
              <a:t> θα </a:t>
            </a:r>
            <a:r>
              <a:rPr lang="el-GR" sz="1200" b="0" i="0" u="none" strike="noStrike" dirty="0" err="1">
                <a:effectLst/>
                <a:latin typeface="Söhne"/>
              </a:rPr>
              <a:t>πρεπει</a:t>
            </a:r>
            <a:r>
              <a:rPr lang="el-GR" sz="1200" b="0" i="0" u="none" strike="noStrike" dirty="0">
                <a:effectLst/>
                <a:latin typeface="Söhne"/>
              </a:rPr>
              <a:t> να </a:t>
            </a:r>
            <a:r>
              <a:rPr lang="el-GR" sz="1200" b="0" i="0" u="none" strike="noStrike" dirty="0" err="1">
                <a:effectLst/>
                <a:latin typeface="Söhne"/>
              </a:rPr>
              <a:t>υλοποιηθουν</a:t>
            </a:r>
            <a:r>
              <a:rPr lang="el-GR" sz="1200" b="0" i="0" u="none" strike="noStrike" dirty="0">
                <a:effectLst/>
                <a:latin typeface="Söhne"/>
              </a:rPr>
              <a:t> τα </a:t>
            </a:r>
            <a:r>
              <a:rPr lang="el-GR" sz="1200" b="0" i="0" u="none" strike="noStrike" dirty="0" err="1">
                <a:effectLst/>
                <a:latin typeface="Söhne"/>
              </a:rPr>
              <a:t>σχετικα</a:t>
            </a:r>
            <a:r>
              <a:rPr lang="el-GR" sz="1200" b="0" i="0" u="none" strike="noStrike" dirty="0">
                <a:effectLst/>
                <a:latin typeface="Söhne"/>
              </a:rPr>
              <a:t> </a:t>
            </a:r>
            <a:r>
              <a:rPr lang="en-US" sz="1200" b="0" i="0" u="none" strike="noStrike" dirty="0">
                <a:effectLst/>
                <a:latin typeface="Söhne"/>
              </a:rPr>
              <a:t>access control views.</a:t>
            </a:r>
            <a:endParaRPr lang="en-GB" sz="1200" b="0" i="0" u="none" strike="noStrike" dirty="0">
              <a:effectLst/>
              <a:latin typeface="Söhne"/>
            </a:endParaRPr>
          </a:p>
          <a:p>
            <a:endParaRPr lang="en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D4ADF7-55FB-DF44-8F92-E4552312B496}" type="slidenum">
              <a:rPr lang="en-GR" smtClean="0"/>
              <a:t>4</a:t>
            </a:fld>
            <a:endParaRPr lang="en-GR"/>
          </a:p>
        </p:txBody>
      </p:sp>
    </p:spTree>
    <p:extLst>
      <p:ext uri="{BB962C8B-B14F-4D97-AF65-F5344CB8AC3E}">
        <p14:creationId xmlns:p14="http://schemas.microsoft.com/office/powerpoint/2010/main" val="16306363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l-GR" dirty="0" err="1"/>
              <a:t>Οπως</a:t>
            </a:r>
            <a:r>
              <a:rPr lang="el-GR" dirty="0"/>
              <a:t> προ </a:t>
            </a:r>
            <a:r>
              <a:rPr lang="el-GR" dirty="0" err="1"/>
              <a:t>αναιφερα</a:t>
            </a:r>
            <a:r>
              <a:rPr lang="el-GR" dirty="0"/>
              <a:t> τα </a:t>
            </a:r>
            <a:r>
              <a:rPr lang="en-US" dirty="0"/>
              <a:t>access control views </a:t>
            </a:r>
            <a:r>
              <a:rPr lang="el-GR" dirty="0" err="1"/>
              <a:t>μπορουν</a:t>
            </a:r>
            <a:r>
              <a:rPr lang="el-GR" dirty="0"/>
              <a:t> να </a:t>
            </a:r>
            <a:r>
              <a:rPr lang="el-GR" dirty="0" err="1"/>
              <a:t>υλοποιηθουν</a:t>
            </a:r>
            <a:r>
              <a:rPr lang="el-GR" dirty="0"/>
              <a:t> </a:t>
            </a:r>
            <a:r>
              <a:rPr lang="el-GR" dirty="0" err="1"/>
              <a:t>ειτε</a:t>
            </a:r>
            <a:r>
              <a:rPr lang="el-GR" dirty="0"/>
              <a:t> με </a:t>
            </a:r>
            <a:r>
              <a:rPr lang="en-US" dirty="0"/>
              <a:t>hash </a:t>
            </a:r>
            <a:r>
              <a:rPr lang="el-GR" dirty="0" err="1"/>
              <a:t>ειτε</a:t>
            </a:r>
            <a:r>
              <a:rPr lang="el-GR" dirty="0"/>
              <a:t> με </a:t>
            </a:r>
            <a:r>
              <a:rPr lang="en-US" dirty="0"/>
              <a:t>encryption </a:t>
            </a:r>
            <a:r>
              <a:rPr lang="el-GR" dirty="0"/>
              <a:t>και </a:t>
            </a:r>
            <a:r>
              <a:rPr lang="el-GR" dirty="0" err="1"/>
              <a:t>εχουν</a:t>
            </a:r>
            <a:r>
              <a:rPr lang="el-GR" dirty="0"/>
              <a:t> 2 </a:t>
            </a:r>
            <a:r>
              <a:rPr lang="el-GR" dirty="0" err="1"/>
              <a:t>κατηγοριες</a:t>
            </a:r>
            <a:r>
              <a:rPr lang="el-GR" dirty="0"/>
              <a:t> </a:t>
            </a:r>
            <a:r>
              <a:rPr lang="el-GR" dirty="0" err="1"/>
              <a:t>αμετακλητα</a:t>
            </a:r>
            <a:r>
              <a:rPr lang="el-GR" dirty="0"/>
              <a:t> και </a:t>
            </a:r>
            <a:r>
              <a:rPr lang="el-GR" dirty="0" err="1"/>
              <a:t>μετακλητα</a:t>
            </a:r>
            <a:r>
              <a:rPr lang="el-GR" dirty="0"/>
              <a:t>.</a:t>
            </a:r>
            <a:endParaRPr lang="en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D4ADF7-55FB-DF44-8F92-E4552312B496}" type="slidenum">
              <a:rPr lang="en-GR" smtClean="0"/>
              <a:t>5</a:t>
            </a:fld>
            <a:endParaRPr lang="en-GR"/>
          </a:p>
        </p:txBody>
      </p:sp>
    </p:spTree>
    <p:extLst>
      <p:ext uri="{BB962C8B-B14F-4D97-AF65-F5344CB8AC3E}">
        <p14:creationId xmlns:p14="http://schemas.microsoft.com/office/powerpoint/2010/main" val="15380742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l-GR" dirty="0"/>
              <a:t>Στο </a:t>
            </a:r>
            <a:r>
              <a:rPr lang="en-GB" dirty="0"/>
              <a:t>EI, </a:t>
            </a:r>
            <a:r>
              <a:rPr lang="el-GR" dirty="0"/>
              <a:t>το μυστικό μέρος κάθε συναλλαγής κρυπτογραφείται με ένα μοναδικό συμμετρικό κλειδί και η πρόσβαση στο κλειδί παρέχεται μόνο σε εξουσιοδοτημένους χρήστες.</a:t>
            </a:r>
          </a:p>
          <a:p>
            <a:endParaRPr lang="el-GR" dirty="0"/>
          </a:p>
          <a:p>
            <a:r>
              <a:rPr lang="el-GR" dirty="0"/>
              <a:t>Για να δημιουργήσει μια προβολή ελέγχου πρόσβασης, ένας χρήστης δημιουργεί ένα νέο συμμετρικό κλειδί και κρυπτογραφεί τη λίστα των κλειδιών συναλλαγής με αυτό. Η προβολή αποθηκεύεται στο </a:t>
            </a:r>
            <a:r>
              <a:rPr lang="en-GB" dirty="0"/>
              <a:t>blockchain </a:t>
            </a:r>
            <a:r>
              <a:rPr lang="el-GR" dirty="0"/>
              <a:t>ως συναλλαγή.</a:t>
            </a:r>
          </a:p>
          <a:p>
            <a:endParaRPr lang="el-GR" dirty="0"/>
          </a:p>
          <a:p>
            <a:r>
              <a:rPr lang="el-GR" dirty="0"/>
              <a:t>Η πρόσβαση σε μια προβολή παρέχεται με τη διάδοση του κλειδιού προβολής σε εξουσιοδοτημένους χρήστες μέσω ενός ασφαλούς καναλιού επικοινωνίας ή με την προσθήκη μιας συναλλαγής στο </a:t>
            </a:r>
            <a:r>
              <a:rPr lang="en-GB" dirty="0"/>
              <a:t>blockchain </a:t>
            </a:r>
            <a:r>
              <a:rPr lang="el-GR" dirty="0"/>
              <a:t>που περιέχει την κρυπτογράφηση του κλειδιού με τα δημόσια κλειδιά εξουσιοδοτημένων χρηστών.( θα </a:t>
            </a:r>
            <a:r>
              <a:rPr lang="el-GR" dirty="0" err="1"/>
              <a:t>χρησιμοποιησουν</a:t>
            </a:r>
            <a:r>
              <a:rPr lang="el-GR" dirty="0"/>
              <a:t> το </a:t>
            </a:r>
            <a:r>
              <a:rPr lang="el-GR" dirty="0" err="1"/>
              <a:t>ιδιοτικο</a:t>
            </a:r>
            <a:r>
              <a:rPr lang="el-GR" dirty="0"/>
              <a:t> τους </a:t>
            </a:r>
            <a:r>
              <a:rPr lang="el-GR" dirty="0" err="1"/>
              <a:t>κλειδι</a:t>
            </a:r>
            <a:r>
              <a:rPr lang="el-GR" dirty="0"/>
              <a:t> για να δει τα </a:t>
            </a:r>
            <a:r>
              <a:rPr lang="el-GR" dirty="0" err="1"/>
              <a:t>δεδομενα</a:t>
            </a:r>
            <a:r>
              <a:rPr lang="el-GR" dirty="0"/>
              <a:t>)</a:t>
            </a:r>
          </a:p>
          <a:p>
            <a:endParaRPr lang="el-GR" dirty="0"/>
          </a:p>
          <a:p>
            <a:r>
              <a:rPr lang="el-GR" dirty="0"/>
              <a:t>Όλες οι συναλλαγές, είναι ανθεκτικές σε παραβιάσεις και δεν μπορούν να διαγραφούν, καθιστώντας τα δικαιώματα πρόσβασης αμετάκλητα.</a:t>
            </a:r>
            <a:endParaRPr lang="en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D4ADF7-55FB-DF44-8F92-E4552312B496}" type="slidenum">
              <a:rPr lang="en-GR" smtClean="0"/>
              <a:t>6</a:t>
            </a:fld>
            <a:endParaRPr lang="en-GR"/>
          </a:p>
        </p:txBody>
      </p:sp>
    </p:spTree>
    <p:extLst>
      <p:ext uri="{BB962C8B-B14F-4D97-AF65-F5344CB8AC3E}">
        <p14:creationId xmlns:p14="http://schemas.microsoft.com/office/powerpoint/2010/main" val="28708264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l-GR" dirty="0"/>
              <a:t>Για να ανακληθούν τα δικαιώματα πρόσβασης, οι μυστικές πληροφορίες δεν θα πρέπει να αποκαλύπτονται από αμετάβλητες συναλλαγές </a:t>
            </a:r>
            <a:r>
              <a:rPr lang="en-GB" dirty="0"/>
              <a:t>blockchain. </a:t>
            </a:r>
            <a:r>
              <a:rPr lang="el-GR" dirty="0"/>
              <a:t>Αντίθετα, τα κλειδιά συναλλαγής παρέχονται σε εξουσιοδοτημένους χρήστες κατόπιν αιτήματος, εφόσον η άδεια πρόσβασης έχει χορηγηθεί και δεν έχει ανακληθεί.</a:t>
            </a:r>
            <a:endParaRPr lang="en-US" dirty="0"/>
          </a:p>
          <a:p>
            <a:endParaRPr lang="en-US" dirty="0"/>
          </a:p>
          <a:p>
            <a:r>
              <a:rPr lang="el-GR" dirty="0"/>
              <a:t>Τα </a:t>
            </a:r>
            <a:r>
              <a:rPr lang="el-GR" dirty="0" err="1"/>
              <a:t>συγγεκριμενα</a:t>
            </a:r>
            <a:r>
              <a:rPr lang="el-GR" dirty="0"/>
              <a:t> </a:t>
            </a:r>
            <a:r>
              <a:rPr lang="en-US" dirty="0"/>
              <a:t>views </a:t>
            </a:r>
            <a:r>
              <a:rPr lang="el-GR" dirty="0" err="1"/>
              <a:t>περιεχουν</a:t>
            </a:r>
            <a:r>
              <a:rPr lang="el-GR" dirty="0"/>
              <a:t> τα </a:t>
            </a:r>
            <a:r>
              <a:rPr lang="en-US" dirty="0"/>
              <a:t>Vids , </a:t>
            </a:r>
            <a:r>
              <a:rPr lang="en-US" dirty="0" err="1"/>
              <a:t>Vaccess</a:t>
            </a:r>
            <a:r>
              <a:rPr lang="en-US" dirty="0"/>
              <a:t> Vids, </a:t>
            </a:r>
            <a:r>
              <a:rPr lang="el-GR" dirty="0"/>
              <a:t>που είναι η λίστα με τα αναγνωριστικά των συναλλαγών που περιέχονται στην προβολή και </a:t>
            </a:r>
            <a:r>
              <a:rPr lang="en-US" dirty="0" err="1"/>
              <a:t>Vaccess</a:t>
            </a:r>
            <a:r>
              <a:rPr lang="en-US" dirty="0"/>
              <a:t>, </a:t>
            </a:r>
            <a:r>
              <a:rPr lang="el-GR" dirty="0"/>
              <a:t>που χρησιμοποιείται για τη διαχείριση της πρόσβασης στην προβολή.</a:t>
            </a:r>
            <a:endParaRPr lang="en-US" dirty="0"/>
          </a:p>
          <a:p>
            <a:endParaRPr lang="en-US" dirty="0"/>
          </a:p>
          <a:p>
            <a:r>
              <a:rPr lang="el-GR" dirty="0"/>
              <a:t>Ο χρήστης </a:t>
            </a:r>
            <a:r>
              <a:rPr lang="en-GB" dirty="0"/>
              <a:t>u </a:t>
            </a:r>
            <a:r>
              <a:rPr lang="el-GR" dirty="0"/>
              <a:t>δημιουργεί ένα μοναδικό κλειδί </a:t>
            </a:r>
            <a:r>
              <a:rPr lang="en-GB" dirty="0"/>
              <a:t>KV</a:t>
            </a:r>
            <a:r>
              <a:rPr lang="el-GR" dirty="0"/>
              <a:t>.</a:t>
            </a:r>
            <a:r>
              <a:rPr lang="en-US" dirty="0"/>
              <a:t> </a:t>
            </a:r>
            <a:r>
              <a:rPr lang="el-GR" dirty="0"/>
              <a:t> Αυτό το κλειδί διανέμεται στους χρήστες κρυπτογραφημένο, ως λίστα </a:t>
            </a:r>
            <a:r>
              <a:rPr lang="en-GB" dirty="0" err="1"/>
              <a:t>Vaccess</a:t>
            </a:r>
            <a:r>
              <a:rPr lang="en-GB" dirty="0"/>
              <a:t> = {enc(KV, PubKu1′), . . . , enc(KV , </a:t>
            </a:r>
            <a:r>
              <a:rPr lang="en-GB" dirty="0" err="1"/>
              <a:t>PubKum</a:t>
            </a:r>
            <a:r>
              <a:rPr lang="en-GB" dirty="0"/>
              <a:t>′ )}.</a:t>
            </a:r>
            <a:endParaRPr lang="en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D4ADF7-55FB-DF44-8F92-E4552312B496}" type="slidenum">
              <a:rPr lang="en-GR" smtClean="0"/>
              <a:t>7</a:t>
            </a:fld>
            <a:endParaRPr lang="en-GR"/>
          </a:p>
        </p:txBody>
      </p:sp>
    </p:spTree>
    <p:extLst>
      <p:ext uri="{BB962C8B-B14F-4D97-AF65-F5344CB8AC3E}">
        <p14:creationId xmlns:p14="http://schemas.microsoft.com/office/powerpoint/2010/main" val="24068734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l-GR" dirty="0" err="1"/>
              <a:t>Οποταν</a:t>
            </a:r>
            <a:r>
              <a:rPr lang="el-GR" dirty="0"/>
              <a:t> ο </a:t>
            </a:r>
            <a:r>
              <a:rPr lang="el-GR" dirty="0" err="1"/>
              <a:t>ιδιοκτητησ</a:t>
            </a:r>
            <a:r>
              <a:rPr lang="el-GR" dirty="0"/>
              <a:t> </a:t>
            </a:r>
            <a:r>
              <a:rPr lang="el-GR" dirty="0" err="1"/>
              <a:t>δημιουργει</a:t>
            </a:r>
            <a:r>
              <a:rPr lang="el-GR" dirty="0"/>
              <a:t> το </a:t>
            </a:r>
            <a:r>
              <a:rPr lang="el-GR" dirty="0" err="1"/>
              <a:t>κλειδι</a:t>
            </a:r>
            <a:r>
              <a:rPr lang="el-GR" dirty="0"/>
              <a:t> για το </a:t>
            </a:r>
            <a:r>
              <a:rPr lang="en-GR" dirty="0"/>
              <a:t>view </a:t>
            </a:r>
            <a:r>
              <a:rPr lang="el-GR" dirty="0"/>
              <a:t>το </a:t>
            </a:r>
            <a:r>
              <a:rPr lang="el-GR" dirty="0" err="1"/>
              <a:t>οποιο</a:t>
            </a:r>
            <a:r>
              <a:rPr lang="el-GR" dirty="0"/>
              <a:t> </a:t>
            </a:r>
            <a:r>
              <a:rPr lang="el-GR" dirty="0" err="1"/>
              <a:t>δινεται</a:t>
            </a:r>
            <a:r>
              <a:rPr lang="el-GR" dirty="0"/>
              <a:t> στους </a:t>
            </a:r>
            <a:r>
              <a:rPr lang="en-US" dirty="0"/>
              <a:t>authorized  </a:t>
            </a:r>
            <a:r>
              <a:rPr lang="el-GR" dirty="0" err="1"/>
              <a:t>χρηστες</a:t>
            </a:r>
            <a:r>
              <a:rPr lang="el-GR" dirty="0"/>
              <a:t> </a:t>
            </a:r>
            <a:r>
              <a:rPr lang="el-GR" dirty="0" err="1"/>
              <a:t>κρυπτογραφημενο</a:t>
            </a:r>
            <a:r>
              <a:rPr lang="el-GR" dirty="0"/>
              <a:t> με το </a:t>
            </a:r>
            <a:r>
              <a:rPr lang="el-GR" dirty="0" err="1"/>
              <a:t>δημοσιο</a:t>
            </a:r>
            <a:r>
              <a:rPr lang="el-GR" dirty="0"/>
              <a:t> </a:t>
            </a:r>
            <a:r>
              <a:rPr lang="el-GR" dirty="0" err="1"/>
              <a:t>κλειδι</a:t>
            </a:r>
            <a:r>
              <a:rPr lang="el-GR" dirty="0"/>
              <a:t> τους </a:t>
            </a:r>
            <a:r>
              <a:rPr lang="el-GR" dirty="0" err="1"/>
              <a:t>μεσω</a:t>
            </a:r>
            <a:r>
              <a:rPr lang="el-GR" dirty="0"/>
              <a:t> του </a:t>
            </a:r>
            <a:r>
              <a:rPr lang="en-US" dirty="0"/>
              <a:t>V access </a:t>
            </a:r>
            <a:r>
              <a:rPr lang="el-GR" dirty="0"/>
              <a:t>. Για να </a:t>
            </a:r>
            <a:r>
              <a:rPr lang="el-GR" dirty="0" err="1"/>
              <a:t>ανακαλεσει</a:t>
            </a:r>
            <a:r>
              <a:rPr lang="el-GR" dirty="0"/>
              <a:t> ο </a:t>
            </a:r>
            <a:r>
              <a:rPr lang="el-GR" dirty="0" err="1"/>
              <a:t>ιδιοκτητης</a:t>
            </a:r>
            <a:r>
              <a:rPr lang="el-GR" dirty="0"/>
              <a:t> </a:t>
            </a:r>
            <a:r>
              <a:rPr lang="el-GR" dirty="0" err="1"/>
              <a:t>προσβαση</a:t>
            </a:r>
            <a:r>
              <a:rPr lang="el-GR" dirty="0"/>
              <a:t> </a:t>
            </a:r>
            <a:r>
              <a:rPr lang="el-GR" dirty="0" err="1"/>
              <a:t>πρεπει</a:t>
            </a:r>
            <a:r>
              <a:rPr lang="el-GR" dirty="0"/>
              <a:t> να </a:t>
            </a:r>
            <a:r>
              <a:rPr lang="el-GR" dirty="0" err="1"/>
              <a:t>δημιουργησει</a:t>
            </a:r>
            <a:r>
              <a:rPr lang="el-GR" dirty="0"/>
              <a:t> ένα άλλο </a:t>
            </a:r>
            <a:r>
              <a:rPr lang="el-GR" dirty="0" err="1"/>
              <a:t>κλειδι</a:t>
            </a:r>
            <a:r>
              <a:rPr lang="el-GR" dirty="0"/>
              <a:t> και να το </a:t>
            </a:r>
            <a:r>
              <a:rPr lang="el-GR" dirty="0" err="1"/>
              <a:t>στηλει</a:t>
            </a:r>
            <a:r>
              <a:rPr lang="el-GR" dirty="0"/>
              <a:t> </a:t>
            </a:r>
            <a:r>
              <a:rPr lang="el-GR" dirty="0" err="1"/>
              <a:t>ξανα</a:t>
            </a:r>
            <a:r>
              <a:rPr lang="el-GR" dirty="0"/>
              <a:t> στου </a:t>
            </a:r>
            <a:r>
              <a:rPr lang="el-GR" dirty="0" err="1"/>
              <a:t>χρηστες</a:t>
            </a:r>
            <a:r>
              <a:rPr lang="el-GR" dirty="0"/>
              <a:t> που </a:t>
            </a:r>
            <a:r>
              <a:rPr lang="el-GR" dirty="0" err="1"/>
              <a:t>θελει.Σημειωστε</a:t>
            </a:r>
            <a:r>
              <a:rPr lang="el-GR" dirty="0"/>
              <a:t> όμως ότι αν </a:t>
            </a:r>
            <a:r>
              <a:rPr lang="el-GR" dirty="0" err="1"/>
              <a:t>εγω</a:t>
            </a:r>
            <a:r>
              <a:rPr lang="el-GR" dirty="0"/>
              <a:t> </a:t>
            </a:r>
            <a:r>
              <a:rPr lang="el-GR" dirty="0" err="1"/>
              <a:t>ειχα</a:t>
            </a:r>
            <a:r>
              <a:rPr lang="el-GR" dirty="0"/>
              <a:t> </a:t>
            </a:r>
            <a:r>
              <a:rPr lang="el-GR" dirty="0" err="1"/>
              <a:t>προσβαση</a:t>
            </a:r>
            <a:r>
              <a:rPr lang="el-GR" dirty="0"/>
              <a:t> και </a:t>
            </a:r>
            <a:r>
              <a:rPr lang="el-GR" dirty="0" err="1"/>
              <a:t>μετα</a:t>
            </a:r>
            <a:r>
              <a:rPr lang="el-GR" dirty="0"/>
              <a:t> την </a:t>
            </a:r>
            <a:r>
              <a:rPr lang="el-GR" dirty="0" err="1"/>
              <a:t>χασω</a:t>
            </a:r>
            <a:r>
              <a:rPr lang="el-GR" dirty="0"/>
              <a:t> τα </a:t>
            </a:r>
            <a:r>
              <a:rPr lang="el-GR" dirty="0" err="1"/>
              <a:t>δεδομενα</a:t>
            </a:r>
            <a:r>
              <a:rPr lang="el-GR" dirty="0"/>
              <a:t> στα </a:t>
            </a:r>
            <a:r>
              <a:rPr lang="el-GR" dirty="0" err="1"/>
              <a:t>οποια</a:t>
            </a:r>
            <a:r>
              <a:rPr lang="el-GR" dirty="0"/>
              <a:t> </a:t>
            </a:r>
            <a:r>
              <a:rPr lang="el-GR" dirty="0" err="1"/>
              <a:t>ειχα</a:t>
            </a:r>
            <a:r>
              <a:rPr lang="el-GR" dirty="0"/>
              <a:t> </a:t>
            </a:r>
            <a:r>
              <a:rPr lang="el-GR" dirty="0" err="1"/>
              <a:t>προσβαση</a:t>
            </a:r>
            <a:r>
              <a:rPr lang="el-GR" dirty="0"/>
              <a:t> </a:t>
            </a:r>
            <a:r>
              <a:rPr lang="el-GR" dirty="0" err="1"/>
              <a:t>συνεχιζω</a:t>
            </a:r>
            <a:r>
              <a:rPr lang="el-GR" dirty="0"/>
              <a:t> να </a:t>
            </a:r>
            <a:r>
              <a:rPr lang="el-GR" dirty="0" err="1"/>
              <a:t>εχω</a:t>
            </a:r>
            <a:r>
              <a:rPr lang="el-GR" dirty="0"/>
              <a:t> </a:t>
            </a:r>
            <a:r>
              <a:rPr lang="el-GR" dirty="0" err="1"/>
              <a:t>αφου</a:t>
            </a:r>
            <a:r>
              <a:rPr lang="el-GR" dirty="0"/>
              <a:t> τα </a:t>
            </a:r>
            <a:r>
              <a:rPr lang="el-GR" dirty="0" err="1"/>
              <a:t>κατεβασω</a:t>
            </a:r>
            <a:r>
              <a:rPr lang="el-GR" dirty="0"/>
              <a:t> </a:t>
            </a:r>
            <a:r>
              <a:rPr lang="el-GR" dirty="0" err="1"/>
              <a:t>απλα</a:t>
            </a:r>
            <a:r>
              <a:rPr lang="el-GR" dirty="0"/>
              <a:t> δεν </a:t>
            </a:r>
            <a:r>
              <a:rPr lang="el-GR" dirty="0" err="1"/>
              <a:t>μπορω</a:t>
            </a:r>
            <a:r>
              <a:rPr lang="el-GR" dirty="0"/>
              <a:t> να </a:t>
            </a:r>
            <a:r>
              <a:rPr lang="el-GR" dirty="0" err="1"/>
              <a:t>κατεβασω</a:t>
            </a:r>
            <a:r>
              <a:rPr lang="el-GR" dirty="0"/>
              <a:t> </a:t>
            </a:r>
            <a:r>
              <a:rPr lang="el-GR" dirty="0" err="1"/>
              <a:t>επιπλεον</a:t>
            </a:r>
            <a:r>
              <a:rPr lang="el-GR" dirty="0"/>
              <a:t> </a:t>
            </a:r>
            <a:r>
              <a:rPr lang="el-GR" dirty="0" err="1"/>
              <a:t>πληροφορια</a:t>
            </a:r>
            <a:r>
              <a:rPr lang="el-GR" dirty="0"/>
              <a:t> </a:t>
            </a:r>
            <a:r>
              <a:rPr lang="el-GR" dirty="0" err="1"/>
              <a:t>αφου</a:t>
            </a:r>
            <a:r>
              <a:rPr lang="el-GR" dirty="0"/>
              <a:t> </a:t>
            </a:r>
            <a:r>
              <a:rPr lang="el-GR" dirty="0" err="1"/>
              <a:t>πλεον</a:t>
            </a:r>
            <a:r>
              <a:rPr lang="el-GR" dirty="0"/>
              <a:t> δεν </a:t>
            </a:r>
            <a:r>
              <a:rPr lang="el-GR" dirty="0" err="1"/>
              <a:t>εχω</a:t>
            </a:r>
            <a:r>
              <a:rPr lang="el-GR" dirty="0"/>
              <a:t> το </a:t>
            </a:r>
            <a:r>
              <a:rPr lang="el-GR" dirty="0" err="1"/>
              <a:t>δικαιωμα</a:t>
            </a:r>
            <a:r>
              <a:rPr lang="el-GR" dirty="0"/>
              <a:t>.</a:t>
            </a:r>
            <a:endParaRPr lang="en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D4ADF7-55FB-DF44-8F92-E4552312B496}" type="slidenum">
              <a:rPr lang="en-GR" smtClean="0"/>
              <a:t>8</a:t>
            </a:fld>
            <a:endParaRPr lang="en-GR"/>
          </a:p>
        </p:txBody>
      </p:sp>
    </p:spTree>
    <p:extLst>
      <p:ext uri="{BB962C8B-B14F-4D97-AF65-F5344CB8AC3E}">
        <p14:creationId xmlns:p14="http://schemas.microsoft.com/office/powerpoint/2010/main" val="4172575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l-GR" dirty="0"/>
              <a:t>Για </a:t>
            </a:r>
            <a:r>
              <a:rPr lang="el-GR" dirty="0" err="1"/>
              <a:t>παραδειγμα</a:t>
            </a:r>
            <a:r>
              <a:rPr lang="el-GR" dirty="0"/>
              <a:t> αν </a:t>
            </a:r>
            <a:r>
              <a:rPr lang="el-GR" dirty="0" err="1"/>
              <a:t>θελω</a:t>
            </a:r>
            <a:r>
              <a:rPr lang="el-GR" dirty="0"/>
              <a:t> </a:t>
            </a:r>
            <a:r>
              <a:rPr lang="el-GR" dirty="0" err="1"/>
              <a:t>προσβαση</a:t>
            </a:r>
            <a:r>
              <a:rPr lang="el-GR" dirty="0"/>
              <a:t> σε ένα </a:t>
            </a:r>
            <a:r>
              <a:rPr lang="en-US" dirty="0"/>
              <a:t>view </a:t>
            </a:r>
            <a:r>
              <a:rPr lang="el-GR" dirty="0" err="1"/>
              <a:t>αιτουμε</a:t>
            </a:r>
            <a:r>
              <a:rPr lang="el-GR" dirty="0"/>
              <a:t> τα </a:t>
            </a:r>
            <a:r>
              <a:rPr lang="el-GR" dirty="0" err="1"/>
              <a:t>κλειδια</a:t>
            </a:r>
            <a:r>
              <a:rPr lang="el-GR" dirty="0"/>
              <a:t> τον κ </a:t>
            </a:r>
            <a:r>
              <a:rPr lang="en-US" dirty="0"/>
              <a:t>transaction </a:t>
            </a:r>
            <a:r>
              <a:rPr lang="el-GR" dirty="0"/>
              <a:t>που </a:t>
            </a:r>
            <a:r>
              <a:rPr lang="el-GR" dirty="0" err="1"/>
              <a:t>συμπεριλαμβανει</a:t>
            </a:r>
            <a:r>
              <a:rPr lang="el-GR" dirty="0"/>
              <a:t> . Θα τα </a:t>
            </a:r>
            <a:r>
              <a:rPr lang="el-GR" dirty="0" err="1"/>
              <a:t>παρω</a:t>
            </a:r>
            <a:r>
              <a:rPr lang="el-GR" dirty="0"/>
              <a:t> </a:t>
            </a:r>
            <a:r>
              <a:rPr lang="el-GR" dirty="0" err="1"/>
              <a:t>κρυπτογραφημενα</a:t>
            </a:r>
            <a:r>
              <a:rPr lang="el-GR" dirty="0"/>
              <a:t> </a:t>
            </a:r>
            <a:r>
              <a:rPr lang="el-GR" dirty="0" err="1"/>
              <a:t>μαζι</a:t>
            </a:r>
            <a:r>
              <a:rPr lang="el-GR" dirty="0"/>
              <a:t> με το </a:t>
            </a:r>
            <a:r>
              <a:rPr lang="el-GR" dirty="0" err="1"/>
              <a:t>κλειδι</a:t>
            </a:r>
            <a:r>
              <a:rPr lang="el-GR" dirty="0"/>
              <a:t> που </a:t>
            </a:r>
            <a:r>
              <a:rPr lang="el-GR" dirty="0" err="1"/>
              <a:t>δημιουργησε</a:t>
            </a:r>
            <a:r>
              <a:rPr lang="el-GR" dirty="0"/>
              <a:t> ο </a:t>
            </a:r>
            <a:r>
              <a:rPr lang="el-GR" dirty="0" err="1"/>
              <a:t>ιδιοκτητης</a:t>
            </a:r>
            <a:r>
              <a:rPr lang="el-GR" dirty="0"/>
              <a:t> και </a:t>
            </a:r>
            <a:r>
              <a:rPr lang="el-GR" dirty="0" err="1"/>
              <a:t>εφοσον</a:t>
            </a:r>
            <a:r>
              <a:rPr lang="el-GR" dirty="0"/>
              <a:t> </a:t>
            </a:r>
            <a:r>
              <a:rPr lang="el-GR" dirty="0" err="1"/>
              <a:t>εχω</a:t>
            </a:r>
            <a:r>
              <a:rPr lang="el-GR" dirty="0"/>
              <a:t> αυτό το </a:t>
            </a:r>
            <a:r>
              <a:rPr lang="el-GR" dirty="0" err="1"/>
              <a:t>κλειδι</a:t>
            </a:r>
            <a:r>
              <a:rPr lang="el-GR" dirty="0"/>
              <a:t> θα τα </a:t>
            </a:r>
            <a:r>
              <a:rPr lang="el-GR" dirty="0" err="1"/>
              <a:t>αποκρυπτογραφησω</a:t>
            </a:r>
            <a:r>
              <a:rPr lang="el-GR" dirty="0"/>
              <a:t> και θα </a:t>
            </a:r>
            <a:r>
              <a:rPr lang="el-GR" dirty="0" err="1"/>
              <a:t>εχω</a:t>
            </a:r>
            <a:r>
              <a:rPr lang="el-GR" dirty="0"/>
              <a:t> </a:t>
            </a:r>
            <a:r>
              <a:rPr lang="el-GR" dirty="0" err="1"/>
              <a:t>προσβαση</a:t>
            </a:r>
            <a:r>
              <a:rPr lang="el-GR" dirty="0"/>
              <a:t> στο </a:t>
            </a:r>
            <a:r>
              <a:rPr lang="en-US" dirty="0"/>
              <a:t>view.</a:t>
            </a:r>
            <a:endParaRPr lang="en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D4ADF7-55FB-DF44-8F92-E4552312B496}" type="slidenum">
              <a:rPr lang="en-GR" smtClean="0"/>
              <a:t>9</a:t>
            </a:fld>
            <a:endParaRPr lang="en-GR"/>
          </a:p>
        </p:txBody>
      </p:sp>
    </p:spTree>
    <p:extLst>
      <p:ext uri="{BB962C8B-B14F-4D97-AF65-F5344CB8AC3E}">
        <p14:creationId xmlns:p14="http://schemas.microsoft.com/office/powerpoint/2010/main" val="28825887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10AE0D-1423-5F63-06AC-FD7BE034AA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G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9C29B2-E2B2-CF99-7618-71E7EBE0F6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G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3D1C2E-36F4-9705-420D-CAC6062D66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4/26/23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5B62A0-A518-1847-5E27-76D2C13F98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82A6B0-0289-9BAA-651D-FEB0DC1CA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5474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B0C1D-3678-4061-A38C-0E84180E5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EEE9644-2FD0-0288-C9CA-92A63D8DF6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554A3B-19C0-14EF-9AE5-A21258611A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4/26/23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32BBC1-BAAD-8F0D-6362-07D1758D96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CF7F90-E50C-0A7C-C348-7BA771A058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1014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422AA6D-D785-AC12-CD91-DD310860EEE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G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29E8340-5917-B2F8-0B3F-D1B811D3B9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24E89D-7A93-0AB0-9C81-507BDDDA71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4/26/23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A2A47C-3CF4-CA4A-302E-E6D8D2546D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8556FA-D261-B886-90A9-68F6DE3EF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11341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04A12-2DB2-50F7-151B-7BA9B68FB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06BB4B-EA9E-D053-FC0D-5BA85C16E2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0D5F3-F914-91D9-68CD-3EFDDE73B0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4/26/23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A479E3-726B-FACA-ACC6-CD93C9DC35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8A2E0F-50FB-A989-E7B4-7E1805C0F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741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DD65D9-CB54-1309-DD68-A27EBCDA68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G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3D529A-5CDB-BB1C-E69C-84011D7E53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8C0F62-DD26-2844-055B-C4F081C21B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4/26/23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668A5B-7F85-C4A2-19BB-23E651FD39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EFA68B-F807-DBF6-E3CF-76D13A60D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4760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B7B513-0EB9-4112-DD32-C823802F1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7624F6-93B0-6CAF-BBC7-6B95825935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895446-CF9B-E637-38D8-6DCC3DC5AE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940A96-F95F-4DB5-C908-92812A4CEC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4/26/23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1F5360-AF41-2EB6-35F6-3699AD0D8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F45BF7-28DC-5851-BA12-8E6BE1A6E1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1277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D31DB-A868-6213-B500-650FB88593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G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117B52-0859-DE91-EA03-CC66A8C530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D385F3-F33C-59C1-24F7-2BD52032B8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58646DF-A152-D5B1-1024-2AA600A9E27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DEEC21A-831D-F1D9-8026-363E570F913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961259B-6F26-AB0D-8E41-CE5D5C20C7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4/26/23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E32C3B3-0E13-9F86-809E-1994CE1A8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22D9CF3-C742-775B-6DC3-B86B922F10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3690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AB3F01-3436-F667-36CC-3835A979B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D8F5DA1-1B59-F271-2E99-FEA2C70172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4/26/23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C18461-4C5E-08A8-309A-491442E0FE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AC2151-D8CB-C517-873F-47AAB7D5A6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1813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2E407C0-DCEA-7CD8-3028-C02B5E62FB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4/26/23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72D56F1-7135-5EC6-9A66-B2ED979DA0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B754B5-5256-74D9-934E-B0C94C4D6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2827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4FC584-CCB0-8919-1F5C-B5F9B12630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G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664800-9AA1-C460-608E-579385EC88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D39FEB-EAE6-2864-C476-82FC6F2C99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1135B9-CE74-69F0-2857-6E72F54D4A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4/26/23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8A2C77-29F8-FCB5-5E00-85D435FF96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CBF4E8-8C17-4A5E-D744-987032EF3E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9631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E56A3B-BD00-A229-56B6-76F2C3340B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G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A6242E0-644B-9CB4-B0A4-2A29347B520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DC7EA0-F4AA-CF4F-0F9A-7F157A688A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F74602-A0CA-6973-541A-925ED3E4F9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4/26/23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4E5CCE-9377-E893-9BC4-725795155A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DE356D-D538-C89A-8568-F256B58097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1859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E348F61-4E54-92D5-41B2-6D382822B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G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2BA19F-0A66-4289-4320-EE6BAF5368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8ECFCD-A348-D5B8-EFD7-EDE90A57C8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1E1FAD-7351-4908-963A-08EA8E4AB7A0}" type="datetimeFigureOut">
              <a:rPr lang="en-US" smtClean="0"/>
              <a:t>4/26/23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68980D-7C32-D724-FA8E-4FFD38BC4A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53EAC5-9F0C-B85C-E152-12469F2773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5070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G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plash of colours on a white surface">
            <a:extLst>
              <a:ext uri="{FF2B5EF4-FFF2-40B4-BE49-F238E27FC236}">
                <a16:creationId xmlns:a16="http://schemas.microsoft.com/office/drawing/2014/main" id="{591FF4C7-6744-8503-FDE6-448E2B1725C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84000"/>
          </a:blip>
          <a:srcRect t="2397" b="22603"/>
          <a:stretch/>
        </p:blipFill>
        <p:spPr>
          <a:xfrm>
            <a:off x="0" y="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6BAF7D9-22B1-0382-166F-38E78CEFC4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0175" y="2529149"/>
            <a:ext cx="11237025" cy="1799702"/>
          </a:xfrm>
        </p:spPr>
        <p:txBody>
          <a:bodyPr>
            <a:normAutofit fontScale="90000"/>
          </a:bodyPr>
          <a:lstStyle/>
          <a:p>
            <a:r>
              <a:rPr lang="en-GB" sz="4400" b="1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LinBiolinumTB"/>
              </a:rPr>
              <a:t>LedgerView</a:t>
            </a:r>
            <a:r>
              <a:rPr lang="en-GB" sz="4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LinBiolinumTB"/>
              </a:rPr>
              <a:t>: Access-Control Views on Hyperledger Fabric </a:t>
            </a:r>
            <a:br>
              <a:rPr lang="en-GB" sz="4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</a:br>
            <a:endParaRPr lang="en-GR" sz="44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C8A8B80-E9CA-CD47-F8C5-1722B5EE23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2507" y="5320441"/>
            <a:ext cx="5415146" cy="1537559"/>
          </a:xfrm>
        </p:spPr>
        <p:txBody>
          <a:bodyPr>
            <a:normAutofit/>
          </a:bodyPr>
          <a:lstStyle/>
          <a:p>
            <a:r>
              <a:rPr lang="en-GB" sz="1600">
                <a:effectLst/>
                <a:latin typeface="LinLibertineT"/>
              </a:rPr>
              <a:t>Pingcheng Ruan National University of Singapore Singapore</a:t>
            </a:r>
            <a:endParaRPr lang="en-GB" sz="2000"/>
          </a:p>
          <a:p>
            <a:r>
              <a:rPr lang="en-GB" sz="1600">
                <a:effectLst/>
                <a:latin typeface="LinLibertineT"/>
              </a:rPr>
              <a:t>Beng Chin Ooi National University of Singapore Singapore </a:t>
            </a:r>
          </a:p>
          <a:p>
            <a:r>
              <a:rPr lang="en-GB" sz="1600">
                <a:effectLst/>
                <a:latin typeface="LinLibertineT"/>
              </a:rPr>
              <a:t>Yaron Kanza AT&amp;T Chief Data Office New Jersey, USA </a:t>
            </a:r>
          </a:p>
          <a:p>
            <a:r>
              <a:rPr lang="en-GB" sz="1600">
                <a:effectLst/>
                <a:latin typeface="LinLibertineT"/>
              </a:rPr>
              <a:t>Divesh Srivastava AT&amp;T Chief Data Office New Jersey, USA</a:t>
            </a:r>
            <a:endParaRPr lang="en-GR" sz="2000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E9380AF4-4B7F-46B3-DECD-3BB9118F0D80}"/>
              </a:ext>
            </a:extLst>
          </p:cNvPr>
          <p:cNvSpPr txBox="1">
            <a:spLocks/>
          </p:cNvSpPr>
          <p:nvPr/>
        </p:nvSpPr>
        <p:spPr>
          <a:xfrm>
            <a:off x="6634347" y="5320441"/>
            <a:ext cx="5415146" cy="15375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R" sz="2000" dirty="0"/>
              <a:t>EPL646: </a:t>
            </a:r>
            <a:r>
              <a:rPr lang="en-GB" sz="1600" b="0" i="0" u="none" strike="noStrike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Advanced Topics in Databases</a:t>
            </a:r>
          </a:p>
          <a:p>
            <a:pPr algn="r"/>
            <a:r>
              <a:rPr lang="en-GR" sz="2000" dirty="0"/>
              <a:t>Eleanna Nikolaou </a:t>
            </a:r>
          </a:p>
          <a:p>
            <a:pPr algn="r"/>
            <a:r>
              <a:rPr lang="en-GR" sz="2000" dirty="0"/>
              <a:t>2023</a:t>
            </a:r>
          </a:p>
        </p:txBody>
      </p:sp>
    </p:spTree>
    <p:extLst>
      <p:ext uri="{BB962C8B-B14F-4D97-AF65-F5344CB8AC3E}">
        <p14:creationId xmlns:p14="http://schemas.microsoft.com/office/powerpoint/2010/main" val="184974375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35DB3719-6FDC-4E5D-891D-FF40B7300F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93CD59-D776-78C0-6177-ED92E4587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GB" sz="4200" dirty="0">
                <a:effectLst/>
                <a:latin typeface="LinLibertineTB"/>
              </a:rPr>
              <a:t>IRREVOCABLE ACCESS PERMISSIONS BASED ON HASH </a:t>
            </a:r>
            <a:endParaRPr lang="en-GR" sz="4200" dirty="0"/>
          </a:p>
        </p:txBody>
      </p:sp>
      <p:sp>
        <p:nvSpPr>
          <p:cNvPr id="18" name="sketch line">
            <a:extLst>
              <a:ext uri="{FF2B5EF4-FFF2-40B4-BE49-F238E27FC236}">
                <a16:creationId xmlns:a16="http://schemas.microsoft.com/office/drawing/2014/main" id="{E0CBAC23-2E3F-4A90-BA59-F8299F6A5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1865313"/>
            <a:ext cx="10424160" cy="18288"/>
          </a:xfrm>
          <a:custGeom>
            <a:avLst/>
            <a:gdLst>
              <a:gd name="connsiteX0" fmla="*/ 0 w 10424160"/>
              <a:gd name="connsiteY0" fmla="*/ 0 h 18288"/>
              <a:gd name="connsiteX1" fmla="*/ 903427 w 10424160"/>
              <a:gd name="connsiteY1" fmla="*/ 0 h 18288"/>
              <a:gd name="connsiteX2" fmla="*/ 1389888 w 10424160"/>
              <a:gd name="connsiteY2" fmla="*/ 0 h 18288"/>
              <a:gd name="connsiteX3" fmla="*/ 2189074 w 10424160"/>
              <a:gd name="connsiteY3" fmla="*/ 0 h 18288"/>
              <a:gd name="connsiteX4" fmla="*/ 2675534 w 10424160"/>
              <a:gd name="connsiteY4" fmla="*/ 0 h 18288"/>
              <a:gd name="connsiteX5" fmla="*/ 3370478 w 10424160"/>
              <a:gd name="connsiteY5" fmla="*/ 0 h 18288"/>
              <a:gd name="connsiteX6" fmla="*/ 4169664 w 10424160"/>
              <a:gd name="connsiteY6" fmla="*/ 0 h 18288"/>
              <a:gd name="connsiteX7" fmla="*/ 4551883 w 10424160"/>
              <a:gd name="connsiteY7" fmla="*/ 0 h 18288"/>
              <a:gd name="connsiteX8" fmla="*/ 4934102 w 10424160"/>
              <a:gd name="connsiteY8" fmla="*/ 0 h 18288"/>
              <a:gd name="connsiteX9" fmla="*/ 5837530 w 10424160"/>
              <a:gd name="connsiteY9" fmla="*/ 0 h 18288"/>
              <a:gd name="connsiteX10" fmla="*/ 6532474 w 10424160"/>
              <a:gd name="connsiteY10" fmla="*/ 0 h 18288"/>
              <a:gd name="connsiteX11" fmla="*/ 6914693 w 10424160"/>
              <a:gd name="connsiteY11" fmla="*/ 0 h 18288"/>
              <a:gd name="connsiteX12" fmla="*/ 7609637 w 10424160"/>
              <a:gd name="connsiteY12" fmla="*/ 0 h 18288"/>
              <a:gd name="connsiteX13" fmla="*/ 8513064 w 10424160"/>
              <a:gd name="connsiteY13" fmla="*/ 0 h 18288"/>
              <a:gd name="connsiteX14" fmla="*/ 9103766 w 10424160"/>
              <a:gd name="connsiteY14" fmla="*/ 0 h 18288"/>
              <a:gd name="connsiteX15" fmla="*/ 9694469 w 10424160"/>
              <a:gd name="connsiteY15" fmla="*/ 0 h 18288"/>
              <a:gd name="connsiteX16" fmla="*/ 10424160 w 10424160"/>
              <a:gd name="connsiteY16" fmla="*/ 0 h 18288"/>
              <a:gd name="connsiteX17" fmla="*/ 10424160 w 10424160"/>
              <a:gd name="connsiteY17" fmla="*/ 18288 h 18288"/>
              <a:gd name="connsiteX18" fmla="*/ 9729216 w 10424160"/>
              <a:gd name="connsiteY18" fmla="*/ 18288 h 18288"/>
              <a:gd name="connsiteX19" fmla="*/ 8930030 w 10424160"/>
              <a:gd name="connsiteY19" fmla="*/ 18288 h 18288"/>
              <a:gd name="connsiteX20" fmla="*/ 8130845 w 10424160"/>
              <a:gd name="connsiteY20" fmla="*/ 18288 h 18288"/>
              <a:gd name="connsiteX21" fmla="*/ 7644384 w 10424160"/>
              <a:gd name="connsiteY21" fmla="*/ 18288 h 18288"/>
              <a:gd name="connsiteX22" fmla="*/ 6740957 w 10424160"/>
              <a:gd name="connsiteY22" fmla="*/ 18288 h 18288"/>
              <a:gd name="connsiteX23" fmla="*/ 6046013 w 10424160"/>
              <a:gd name="connsiteY23" fmla="*/ 18288 h 18288"/>
              <a:gd name="connsiteX24" fmla="*/ 5663794 w 10424160"/>
              <a:gd name="connsiteY24" fmla="*/ 18288 h 18288"/>
              <a:gd name="connsiteX25" fmla="*/ 4968850 w 10424160"/>
              <a:gd name="connsiteY25" fmla="*/ 18288 h 18288"/>
              <a:gd name="connsiteX26" fmla="*/ 4378147 w 10424160"/>
              <a:gd name="connsiteY26" fmla="*/ 18288 h 18288"/>
              <a:gd name="connsiteX27" fmla="*/ 3787445 w 10424160"/>
              <a:gd name="connsiteY27" fmla="*/ 18288 h 18288"/>
              <a:gd name="connsiteX28" fmla="*/ 3196742 w 10424160"/>
              <a:gd name="connsiteY28" fmla="*/ 18288 h 18288"/>
              <a:gd name="connsiteX29" fmla="*/ 2606040 w 10424160"/>
              <a:gd name="connsiteY29" fmla="*/ 18288 h 18288"/>
              <a:gd name="connsiteX30" fmla="*/ 1806854 w 10424160"/>
              <a:gd name="connsiteY30" fmla="*/ 18288 h 18288"/>
              <a:gd name="connsiteX31" fmla="*/ 1111910 w 10424160"/>
              <a:gd name="connsiteY31" fmla="*/ 18288 h 18288"/>
              <a:gd name="connsiteX32" fmla="*/ 729691 w 10424160"/>
              <a:gd name="connsiteY32" fmla="*/ 18288 h 18288"/>
              <a:gd name="connsiteX33" fmla="*/ 0 w 10424160"/>
              <a:gd name="connsiteY33" fmla="*/ 18288 h 18288"/>
              <a:gd name="connsiteX34" fmla="*/ 0 w 10424160"/>
              <a:gd name="connsiteY34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4160" h="18288" fill="none" extrusionOk="0">
                <a:moveTo>
                  <a:pt x="0" y="0"/>
                </a:moveTo>
                <a:cubicBezTo>
                  <a:pt x="251416" y="-3874"/>
                  <a:pt x="479411" y="-20508"/>
                  <a:pt x="903427" y="0"/>
                </a:cubicBezTo>
                <a:cubicBezTo>
                  <a:pt x="1327443" y="20508"/>
                  <a:pt x="1177990" y="-7387"/>
                  <a:pt x="1389888" y="0"/>
                </a:cubicBezTo>
                <a:cubicBezTo>
                  <a:pt x="1601786" y="7387"/>
                  <a:pt x="1928602" y="-6697"/>
                  <a:pt x="2189074" y="0"/>
                </a:cubicBezTo>
                <a:cubicBezTo>
                  <a:pt x="2449546" y="6697"/>
                  <a:pt x="2440085" y="-21144"/>
                  <a:pt x="2675534" y="0"/>
                </a:cubicBezTo>
                <a:cubicBezTo>
                  <a:pt x="2910983" y="21144"/>
                  <a:pt x="3026158" y="-11124"/>
                  <a:pt x="3370478" y="0"/>
                </a:cubicBezTo>
                <a:cubicBezTo>
                  <a:pt x="3714798" y="11124"/>
                  <a:pt x="3864539" y="-10660"/>
                  <a:pt x="4169664" y="0"/>
                </a:cubicBezTo>
                <a:cubicBezTo>
                  <a:pt x="4474789" y="10660"/>
                  <a:pt x="4471218" y="16488"/>
                  <a:pt x="4551883" y="0"/>
                </a:cubicBezTo>
                <a:cubicBezTo>
                  <a:pt x="4632548" y="-16488"/>
                  <a:pt x="4786830" y="7986"/>
                  <a:pt x="4934102" y="0"/>
                </a:cubicBezTo>
                <a:cubicBezTo>
                  <a:pt x="5081374" y="-7986"/>
                  <a:pt x="5575881" y="-33003"/>
                  <a:pt x="5837530" y="0"/>
                </a:cubicBezTo>
                <a:cubicBezTo>
                  <a:pt x="6099179" y="33003"/>
                  <a:pt x="6305895" y="14170"/>
                  <a:pt x="6532474" y="0"/>
                </a:cubicBezTo>
                <a:cubicBezTo>
                  <a:pt x="6759053" y="-14170"/>
                  <a:pt x="6726707" y="16121"/>
                  <a:pt x="6914693" y="0"/>
                </a:cubicBezTo>
                <a:cubicBezTo>
                  <a:pt x="7102679" y="-16121"/>
                  <a:pt x="7397857" y="32594"/>
                  <a:pt x="7609637" y="0"/>
                </a:cubicBezTo>
                <a:cubicBezTo>
                  <a:pt x="7821417" y="-32594"/>
                  <a:pt x="8141235" y="-3745"/>
                  <a:pt x="8513064" y="0"/>
                </a:cubicBezTo>
                <a:cubicBezTo>
                  <a:pt x="8884893" y="3745"/>
                  <a:pt x="8877548" y="3359"/>
                  <a:pt x="9103766" y="0"/>
                </a:cubicBezTo>
                <a:cubicBezTo>
                  <a:pt x="9329984" y="-3359"/>
                  <a:pt x="9545570" y="-17843"/>
                  <a:pt x="9694469" y="0"/>
                </a:cubicBezTo>
                <a:cubicBezTo>
                  <a:pt x="9843368" y="17843"/>
                  <a:pt x="10162477" y="-1217"/>
                  <a:pt x="10424160" y="0"/>
                </a:cubicBezTo>
                <a:cubicBezTo>
                  <a:pt x="10424498" y="7640"/>
                  <a:pt x="10423710" y="11289"/>
                  <a:pt x="10424160" y="18288"/>
                </a:cubicBezTo>
                <a:cubicBezTo>
                  <a:pt x="10184680" y="20716"/>
                  <a:pt x="10034768" y="-9357"/>
                  <a:pt x="9729216" y="18288"/>
                </a:cubicBezTo>
                <a:cubicBezTo>
                  <a:pt x="9423664" y="45933"/>
                  <a:pt x="9309220" y="36372"/>
                  <a:pt x="8930030" y="18288"/>
                </a:cubicBezTo>
                <a:cubicBezTo>
                  <a:pt x="8550840" y="204"/>
                  <a:pt x="8513376" y="34707"/>
                  <a:pt x="8130845" y="18288"/>
                </a:cubicBezTo>
                <a:cubicBezTo>
                  <a:pt x="7748315" y="1869"/>
                  <a:pt x="7864674" y="19659"/>
                  <a:pt x="7644384" y="18288"/>
                </a:cubicBezTo>
                <a:cubicBezTo>
                  <a:pt x="7424094" y="16917"/>
                  <a:pt x="6947001" y="55680"/>
                  <a:pt x="6740957" y="18288"/>
                </a:cubicBezTo>
                <a:cubicBezTo>
                  <a:pt x="6534913" y="-19104"/>
                  <a:pt x="6313809" y="33391"/>
                  <a:pt x="6046013" y="18288"/>
                </a:cubicBezTo>
                <a:cubicBezTo>
                  <a:pt x="5778217" y="3185"/>
                  <a:pt x="5786775" y="1439"/>
                  <a:pt x="5663794" y="18288"/>
                </a:cubicBezTo>
                <a:cubicBezTo>
                  <a:pt x="5540813" y="35137"/>
                  <a:pt x="5204724" y="25434"/>
                  <a:pt x="4968850" y="18288"/>
                </a:cubicBezTo>
                <a:cubicBezTo>
                  <a:pt x="4732976" y="11142"/>
                  <a:pt x="4559928" y="34568"/>
                  <a:pt x="4378147" y="18288"/>
                </a:cubicBezTo>
                <a:cubicBezTo>
                  <a:pt x="4196366" y="2008"/>
                  <a:pt x="3992200" y="35409"/>
                  <a:pt x="3787445" y="18288"/>
                </a:cubicBezTo>
                <a:cubicBezTo>
                  <a:pt x="3582690" y="1167"/>
                  <a:pt x="3488876" y="-7583"/>
                  <a:pt x="3196742" y="18288"/>
                </a:cubicBezTo>
                <a:cubicBezTo>
                  <a:pt x="2904608" y="44159"/>
                  <a:pt x="2729828" y="45906"/>
                  <a:pt x="2606040" y="18288"/>
                </a:cubicBezTo>
                <a:cubicBezTo>
                  <a:pt x="2482252" y="-9330"/>
                  <a:pt x="2000672" y="-5498"/>
                  <a:pt x="1806854" y="18288"/>
                </a:cubicBezTo>
                <a:cubicBezTo>
                  <a:pt x="1613036" y="42074"/>
                  <a:pt x="1310933" y="-4240"/>
                  <a:pt x="1111910" y="18288"/>
                </a:cubicBezTo>
                <a:cubicBezTo>
                  <a:pt x="912887" y="40816"/>
                  <a:pt x="891560" y="1701"/>
                  <a:pt x="729691" y="18288"/>
                </a:cubicBezTo>
                <a:cubicBezTo>
                  <a:pt x="567822" y="34875"/>
                  <a:pt x="203025" y="34462"/>
                  <a:pt x="0" y="18288"/>
                </a:cubicBezTo>
                <a:cubicBezTo>
                  <a:pt x="-82" y="11708"/>
                  <a:pt x="-178" y="8956"/>
                  <a:pt x="0" y="0"/>
                </a:cubicBezTo>
                <a:close/>
              </a:path>
              <a:path w="10424160" h="18288" stroke="0" extrusionOk="0">
                <a:moveTo>
                  <a:pt x="0" y="0"/>
                </a:moveTo>
                <a:cubicBezTo>
                  <a:pt x="119910" y="17195"/>
                  <a:pt x="345032" y="1652"/>
                  <a:pt x="590702" y="0"/>
                </a:cubicBezTo>
                <a:cubicBezTo>
                  <a:pt x="836372" y="-1652"/>
                  <a:pt x="830717" y="-10944"/>
                  <a:pt x="972922" y="0"/>
                </a:cubicBezTo>
                <a:cubicBezTo>
                  <a:pt x="1115127" y="10944"/>
                  <a:pt x="1638708" y="17269"/>
                  <a:pt x="1876349" y="0"/>
                </a:cubicBezTo>
                <a:cubicBezTo>
                  <a:pt x="2113990" y="-17269"/>
                  <a:pt x="2263529" y="27642"/>
                  <a:pt x="2467051" y="0"/>
                </a:cubicBezTo>
                <a:cubicBezTo>
                  <a:pt x="2670573" y="-27642"/>
                  <a:pt x="2867743" y="-1552"/>
                  <a:pt x="3057754" y="0"/>
                </a:cubicBezTo>
                <a:cubicBezTo>
                  <a:pt x="3247765" y="1552"/>
                  <a:pt x="3729099" y="45169"/>
                  <a:pt x="3961181" y="0"/>
                </a:cubicBezTo>
                <a:cubicBezTo>
                  <a:pt x="4193263" y="-45169"/>
                  <a:pt x="4313735" y="4067"/>
                  <a:pt x="4447642" y="0"/>
                </a:cubicBezTo>
                <a:cubicBezTo>
                  <a:pt x="4581549" y="-4067"/>
                  <a:pt x="5123626" y="11867"/>
                  <a:pt x="5351069" y="0"/>
                </a:cubicBezTo>
                <a:cubicBezTo>
                  <a:pt x="5578512" y="-11867"/>
                  <a:pt x="6044105" y="-19983"/>
                  <a:pt x="6254496" y="0"/>
                </a:cubicBezTo>
                <a:cubicBezTo>
                  <a:pt x="6464887" y="19983"/>
                  <a:pt x="6664731" y="4232"/>
                  <a:pt x="6949440" y="0"/>
                </a:cubicBezTo>
                <a:cubicBezTo>
                  <a:pt x="7234149" y="-4232"/>
                  <a:pt x="7497205" y="28731"/>
                  <a:pt x="7852867" y="0"/>
                </a:cubicBezTo>
                <a:cubicBezTo>
                  <a:pt x="8208529" y="-28731"/>
                  <a:pt x="8287556" y="2616"/>
                  <a:pt x="8443570" y="0"/>
                </a:cubicBezTo>
                <a:cubicBezTo>
                  <a:pt x="8599584" y="-2616"/>
                  <a:pt x="8871283" y="-14113"/>
                  <a:pt x="9034272" y="0"/>
                </a:cubicBezTo>
                <a:cubicBezTo>
                  <a:pt x="9197261" y="14113"/>
                  <a:pt x="9604978" y="-35623"/>
                  <a:pt x="9833458" y="0"/>
                </a:cubicBezTo>
                <a:cubicBezTo>
                  <a:pt x="10061938" y="35623"/>
                  <a:pt x="10231944" y="-8194"/>
                  <a:pt x="10424160" y="0"/>
                </a:cubicBezTo>
                <a:cubicBezTo>
                  <a:pt x="10424285" y="4395"/>
                  <a:pt x="10424085" y="9776"/>
                  <a:pt x="10424160" y="18288"/>
                </a:cubicBezTo>
                <a:cubicBezTo>
                  <a:pt x="10058736" y="-5772"/>
                  <a:pt x="9942989" y="-18764"/>
                  <a:pt x="9624974" y="18288"/>
                </a:cubicBezTo>
                <a:cubicBezTo>
                  <a:pt x="9306959" y="55340"/>
                  <a:pt x="9229263" y="24995"/>
                  <a:pt x="8930030" y="18288"/>
                </a:cubicBezTo>
                <a:cubicBezTo>
                  <a:pt x="8630797" y="11581"/>
                  <a:pt x="8647263" y="10931"/>
                  <a:pt x="8547811" y="18288"/>
                </a:cubicBezTo>
                <a:cubicBezTo>
                  <a:pt x="8448359" y="25645"/>
                  <a:pt x="8173221" y="219"/>
                  <a:pt x="8061350" y="18288"/>
                </a:cubicBezTo>
                <a:cubicBezTo>
                  <a:pt x="7949479" y="36357"/>
                  <a:pt x="7437002" y="17516"/>
                  <a:pt x="7157923" y="18288"/>
                </a:cubicBezTo>
                <a:cubicBezTo>
                  <a:pt x="6878844" y="19060"/>
                  <a:pt x="6610241" y="8864"/>
                  <a:pt x="6462979" y="18288"/>
                </a:cubicBezTo>
                <a:cubicBezTo>
                  <a:pt x="6315717" y="27712"/>
                  <a:pt x="6124879" y="4989"/>
                  <a:pt x="5976518" y="18288"/>
                </a:cubicBezTo>
                <a:cubicBezTo>
                  <a:pt x="5828157" y="31587"/>
                  <a:pt x="5566880" y="7112"/>
                  <a:pt x="5281574" y="18288"/>
                </a:cubicBezTo>
                <a:cubicBezTo>
                  <a:pt x="4996268" y="29464"/>
                  <a:pt x="5085614" y="20493"/>
                  <a:pt x="4899355" y="18288"/>
                </a:cubicBezTo>
                <a:cubicBezTo>
                  <a:pt x="4713096" y="16083"/>
                  <a:pt x="4606138" y="34359"/>
                  <a:pt x="4517136" y="18288"/>
                </a:cubicBezTo>
                <a:cubicBezTo>
                  <a:pt x="4428134" y="2217"/>
                  <a:pt x="4125335" y="52414"/>
                  <a:pt x="3822192" y="18288"/>
                </a:cubicBezTo>
                <a:cubicBezTo>
                  <a:pt x="3519049" y="-15838"/>
                  <a:pt x="3453132" y="3859"/>
                  <a:pt x="3335731" y="18288"/>
                </a:cubicBezTo>
                <a:cubicBezTo>
                  <a:pt x="3218330" y="32717"/>
                  <a:pt x="2718749" y="-13936"/>
                  <a:pt x="2536546" y="18288"/>
                </a:cubicBezTo>
                <a:cubicBezTo>
                  <a:pt x="2354343" y="50512"/>
                  <a:pt x="2190669" y="3238"/>
                  <a:pt x="2050085" y="18288"/>
                </a:cubicBezTo>
                <a:cubicBezTo>
                  <a:pt x="1909501" y="33338"/>
                  <a:pt x="1520975" y="3062"/>
                  <a:pt x="1250899" y="18288"/>
                </a:cubicBezTo>
                <a:cubicBezTo>
                  <a:pt x="980823" y="33514"/>
                  <a:pt x="992936" y="28036"/>
                  <a:pt x="868680" y="18288"/>
                </a:cubicBezTo>
                <a:cubicBezTo>
                  <a:pt x="744424" y="8540"/>
                  <a:pt x="230364" y="33365"/>
                  <a:pt x="0" y="18288"/>
                </a:cubicBezTo>
                <a:cubicBezTo>
                  <a:pt x="-504" y="12101"/>
                  <a:pt x="-591" y="7719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7" descr="Table&#10;&#10;Description automatically generated with medium confidence">
            <a:extLst>
              <a:ext uri="{FF2B5EF4-FFF2-40B4-BE49-F238E27FC236}">
                <a16:creationId xmlns:a16="http://schemas.microsoft.com/office/drawing/2014/main" id="{A921DC36-E0C6-CBCD-E446-37AC71AEDA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17462" y="2098675"/>
            <a:ext cx="10440846" cy="4351338"/>
          </a:xfrm>
        </p:spPr>
      </p:pic>
    </p:spTree>
    <p:extLst>
      <p:ext uri="{BB962C8B-B14F-4D97-AF65-F5344CB8AC3E}">
        <p14:creationId xmlns:p14="http://schemas.microsoft.com/office/powerpoint/2010/main" val="142752591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A6A358-DF6B-44B6-1367-14E9F7CC7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000">
                <a:effectLst/>
                <a:latin typeface="LinLibertineTB"/>
              </a:rPr>
              <a:t>REVOCABLE PERMISSIONS BASED ON HASH </a:t>
            </a:r>
            <a:endParaRPr lang="en-GB" sz="4000" dirty="0">
              <a:effectLst/>
              <a:latin typeface="LinLibertineTB"/>
            </a:endParaRPr>
          </a:p>
        </p:txBody>
      </p:sp>
      <p:pic>
        <p:nvPicPr>
          <p:cNvPr id="7" name="Content Placeholder 6" descr="Text&#10;&#10;Description automatically generated with medium confidence">
            <a:extLst>
              <a:ext uri="{FF2B5EF4-FFF2-40B4-BE49-F238E27FC236}">
                <a16:creationId xmlns:a16="http://schemas.microsoft.com/office/drawing/2014/main" id="{7725C8E0-100A-A207-7091-4B5E7F1C37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8290" y="1374635"/>
            <a:ext cx="11892407" cy="4882730"/>
          </a:xfrm>
        </p:spPr>
      </p:pic>
    </p:spTree>
    <p:extLst>
      <p:ext uri="{BB962C8B-B14F-4D97-AF65-F5344CB8AC3E}">
        <p14:creationId xmlns:p14="http://schemas.microsoft.com/office/powerpoint/2010/main" val="318289549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Understanding the difference between Hashing and Encryption">
            <a:extLst>
              <a:ext uri="{FF2B5EF4-FFF2-40B4-BE49-F238E27FC236}">
                <a16:creationId xmlns:a16="http://schemas.microsoft.com/office/drawing/2014/main" id="{F762B241-E77D-153D-6F66-4E8B3D2CB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65125"/>
            <a:ext cx="12192000" cy="6127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95A510B-1CA9-25B9-4FB1-7110A60C0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ffectLst/>
                <a:latin typeface="LinLibertineTB"/>
              </a:rPr>
              <a:t>ENCRYPTION VS </a:t>
            </a:r>
            <a:r>
              <a:rPr lang="en-GB" sz="4800" dirty="0">
                <a:effectLst/>
                <a:latin typeface="LinLibertineTB"/>
              </a:rPr>
              <a:t>HASHING</a:t>
            </a:r>
            <a:r>
              <a:rPr lang="en-GB" dirty="0">
                <a:effectLst/>
                <a:latin typeface="LinLibertineTB"/>
              </a:rPr>
              <a:t> </a:t>
            </a:r>
            <a:endParaRPr lang="en-G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90F332-28FE-B41F-3DD4-EBF3D779BE1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GB" sz="4000" b="1" dirty="0">
                <a:solidFill>
                  <a:srgbClr val="374151"/>
                </a:solidFill>
                <a:latin typeface="Söhne"/>
              </a:rPr>
              <a:t>S</a:t>
            </a:r>
            <a:r>
              <a:rPr lang="en-GB" sz="4000" b="1" i="0" u="none" strike="noStrike" dirty="0">
                <a:solidFill>
                  <a:srgbClr val="374151"/>
                </a:solidFill>
                <a:effectLst/>
                <a:latin typeface="Söhne"/>
              </a:rPr>
              <a:t>pace-efficient</a:t>
            </a:r>
            <a:r>
              <a:rPr lang="en-GB" sz="4000" b="0" i="0" u="none" strike="noStrike" dirty="0">
                <a:solidFill>
                  <a:srgbClr val="374151"/>
                </a:solidFill>
                <a:effectLst/>
                <a:latin typeface="Söhne"/>
              </a:rPr>
              <a:t> : Store only transaction keys</a:t>
            </a:r>
          </a:p>
          <a:p>
            <a:endParaRPr lang="en-GB" sz="4000" b="0" i="0" u="none" strike="noStrike" dirty="0">
              <a:solidFill>
                <a:srgbClr val="374151"/>
              </a:solidFill>
              <a:effectLst/>
              <a:latin typeface="Söhne"/>
            </a:endParaRPr>
          </a:p>
          <a:p>
            <a:r>
              <a:rPr lang="en-GB" sz="4000" b="1" dirty="0">
                <a:solidFill>
                  <a:srgbClr val="374151"/>
                </a:solidFill>
                <a:latin typeface="Söhne"/>
              </a:rPr>
              <a:t>C</a:t>
            </a:r>
            <a:r>
              <a:rPr lang="en-GB" sz="4000" b="1" i="0" u="none" strike="noStrike" dirty="0">
                <a:solidFill>
                  <a:srgbClr val="374151"/>
                </a:solidFill>
                <a:effectLst/>
                <a:latin typeface="Söhne"/>
              </a:rPr>
              <a:t>ostly</a:t>
            </a:r>
            <a:r>
              <a:rPr lang="en-GB" sz="4000" b="0" i="0" u="none" strike="noStrike" dirty="0">
                <a:solidFill>
                  <a:srgbClr val="374151"/>
                </a:solidFill>
                <a:effectLst/>
                <a:latin typeface="Söhne"/>
              </a:rPr>
              <a:t> : create new keys per transaction.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3E4F86-7FD5-FBED-36A5-698C8FE3507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GB" sz="4000" b="1" dirty="0">
                <a:solidFill>
                  <a:srgbClr val="374151"/>
                </a:solidFill>
                <a:latin typeface="Söhne"/>
              </a:rPr>
              <a:t>S</a:t>
            </a:r>
            <a:r>
              <a:rPr lang="en-GB" sz="4000" b="1" i="0" u="none" strike="noStrike" dirty="0">
                <a:solidFill>
                  <a:srgbClr val="374151"/>
                </a:solidFill>
                <a:effectLst/>
                <a:latin typeface="Söhne"/>
              </a:rPr>
              <a:t>tore only secret’s hash</a:t>
            </a:r>
            <a:endParaRPr lang="en-GB" sz="4000" dirty="0">
              <a:solidFill>
                <a:srgbClr val="374151"/>
              </a:solidFill>
              <a:latin typeface="Söhne"/>
            </a:endParaRPr>
          </a:p>
          <a:p>
            <a:endParaRPr lang="en-GB" sz="4000" b="0" i="0" u="none" strike="noStrike" dirty="0">
              <a:solidFill>
                <a:srgbClr val="374151"/>
              </a:solidFill>
              <a:effectLst/>
              <a:latin typeface="Söhne"/>
            </a:endParaRPr>
          </a:p>
          <a:p>
            <a:r>
              <a:rPr lang="en-GB" sz="4000" b="1" dirty="0">
                <a:solidFill>
                  <a:srgbClr val="374151"/>
                </a:solidFill>
                <a:latin typeface="Söhne"/>
              </a:rPr>
              <a:t>A</a:t>
            </a:r>
            <a:r>
              <a:rPr lang="en-GB" sz="4000" b="1" i="0" u="none" strike="noStrike" dirty="0">
                <a:solidFill>
                  <a:srgbClr val="374151"/>
                </a:solidFill>
                <a:effectLst/>
                <a:latin typeface="Söhne"/>
              </a:rPr>
              <a:t>ctual data </a:t>
            </a:r>
            <a:r>
              <a:rPr lang="en-GB" sz="4000" b="0" i="0" u="none" strike="noStrike" dirty="0">
                <a:solidFill>
                  <a:srgbClr val="374151"/>
                </a:solidFill>
                <a:effectLst/>
                <a:latin typeface="Söhne"/>
              </a:rPr>
              <a:t>must be </a:t>
            </a:r>
            <a:r>
              <a:rPr lang="en-GB" sz="4000" b="1" i="0" u="none" strike="noStrike" dirty="0">
                <a:solidFill>
                  <a:srgbClr val="374151"/>
                </a:solidFill>
                <a:effectLst/>
                <a:latin typeface="Söhne"/>
              </a:rPr>
              <a:t>stored by the users</a:t>
            </a:r>
            <a:r>
              <a:rPr lang="en-GB" sz="4000" b="0" i="0" u="none" strike="noStrike" dirty="0">
                <a:solidFill>
                  <a:srgbClr val="374151"/>
                </a:solidFill>
                <a:effectLst/>
                <a:latin typeface="Söhne"/>
              </a:rPr>
              <a:t>.</a:t>
            </a:r>
            <a:endParaRPr lang="en-GR" sz="4000" dirty="0"/>
          </a:p>
        </p:txBody>
      </p:sp>
    </p:spTree>
    <p:extLst>
      <p:ext uri="{BB962C8B-B14F-4D97-AF65-F5344CB8AC3E}">
        <p14:creationId xmlns:p14="http://schemas.microsoft.com/office/powerpoint/2010/main" val="419916947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5" name="Rectangle 2054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849C04-E53A-56F8-0745-39CD0F69AF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anchor="b">
            <a:normAutofit/>
          </a:bodyPr>
          <a:lstStyle/>
          <a:p>
            <a:r>
              <a:rPr lang="en-GR" sz="5400" dirty="0"/>
              <a:t>MALICIOUS USER</a:t>
            </a:r>
          </a:p>
        </p:txBody>
      </p:sp>
      <p:pic>
        <p:nvPicPr>
          <p:cNvPr id="2050" name="Picture 2" descr="Who are the hackers who cracked the iPhone? - BBC News">
            <a:extLst>
              <a:ext uri="{FF2B5EF4-FFF2-40B4-BE49-F238E27FC236}">
                <a16:creationId xmlns:a16="http://schemas.microsoft.com/office/drawing/2014/main" id="{D1C6A382-EF1B-AE6B-CCCA-5246FBF2F7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88" r="21262" b="-2"/>
          <a:stretch/>
        </p:blipFill>
        <p:spPr bwMode="auto"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57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Diagram&#10;&#10;Description automatically generated">
            <a:extLst>
              <a:ext uri="{FF2B5EF4-FFF2-40B4-BE49-F238E27FC236}">
                <a16:creationId xmlns:a16="http://schemas.microsoft.com/office/drawing/2014/main" id="{264F1DDA-CCF9-9769-C145-9D55EA3AB4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7787" y="2595365"/>
            <a:ext cx="7451165" cy="4156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22329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88" name="Rectangle 3087">
            <a:extLst>
              <a:ext uri="{FF2B5EF4-FFF2-40B4-BE49-F238E27FC236}">
                <a16:creationId xmlns:a16="http://schemas.microsoft.com/office/drawing/2014/main" id="{4E2ED6F9-63C3-4A8D-9BB4-1EA62533B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090" name="Rectangle 3089">
            <a:extLst>
              <a:ext uri="{FF2B5EF4-FFF2-40B4-BE49-F238E27FC236}">
                <a16:creationId xmlns:a16="http://schemas.microsoft.com/office/drawing/2014/main" id="{6D72081E-AD41-4FBB-B02B-698A68DBCA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421890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C88103-1F19-7FF4-18CE-99F8DC286A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60" y="4495466"/>
            <a:ext cx="3611880" cy="1536192"/>
          </a:xfrm>
        </p:spPr>
        <p:txBody>
          <a:bodyPr>
            <a:normAutofit/>
          </a:bodyPr>
          <a:lstStyle/>
          <a:p>
            <a:r>
              <a:rPr lang="en-GB" sz="3200" dirty="0">
                <a:effectLst/>
                <a:latin typeface="LinLibertineTB"/>
              </a:rPr>
              <a:t>ROLE-BASED ACCESS CONTROL </a:t>
            </a:r>
            <a:endParaRPr lang="en-GR" sz="3200" dirty="0"/>
          </a:p>
        </p:txBody>
      </p:sp>
      <p:pic>
        <p:nvPicPr>
          <p:cNvPr id="3074" name="Picture 2" descr="Athletes Course I Defining your role I I Got Mind | Performance | Mental  Wellness">
            <a:extLst>
              <a:ext uri="{FF2B5EF4-FFF2-40B4-BE49-F238E27FC236}">
                <a16:creationId xmlns:a16="http://schemas.microsoft.com/office/drawing/2014/main" id="{895FE458-77E3-286C-07A2-41526CE463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32" b="22028"/>
          <a:stretch/>
        </p:blipFill>
        <p:spPr bwMode="auto">
          <a:xfrm>
            <a:off x="20" y="10"/>
            <a:ext cx="12191980" cy="3994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92" name="Rectangle 3091">
            <a:extLst>
              <a:ext uri="{FF2B5EF4-FFF2-40B4-BE49-F238E27FC236}">
                <a16:creationId xmlns:a16="http://schemas.microsoft.com/office/drawing/2014/main" id="{716248AD-805F-41BF-9B57-FC53E5B32F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491151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094" name="Rectangle 3093">
            <a:extLst>
              <a:ext uri="{FF2B5EF4-FFF2-40B4-BE49-F238E27FC236}">
                <a16:creationId xmlns:a16="http://schemas.microsoft.com/office/drawing/2014/main" id="{1F82758F-B2B3-4F0A-BB90-4BFFEDD16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525441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DF988B-ADE6-6BFF-8E12-20B2EBF405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2766" y="4289893"/>
            <a:ext cx="6308635" cy="1947338"/>
          </a:xfrm>
        </p:spPr>
        <p:txBody>
          <a:bodyPr anchor="ctr">
            <a:normAutofit/>
          </a:bodyPr>
          <a:lstStyle/>
          <a:p>
            <a:r>
              <a:rPr lang="en-GB" sz="2000" b="0" i="0" u="none" strike="noStrike" dirty="0">
                <a:effectLst/>
                <a:highlight>
                  <a:srgbClr val="FFFF00"/>
                </a:highlight>
                <a:latin typeface="Söhne"/>
              </a:rPr>
              <a:t>Users are assigned specific roles</a:t>
            </a:r>
          </a:p>
          <a:p>
            <a:r>
              <a:rPr lang="en-GB" sz="2000" dirty="0">
                <a:highlight>
                  <a:srgbClr val="FFFF00"/>
                </a:highlight>
                <a:latin typeface="Söhne"/>
              </a:rPr>
              <a:t>A</a:t>
            </a:r>
            <a:r>
              <a:rPr lang="en-GB" sz="2000" b="0" i="0" u="none" strike="noStrike" dirty="0">
                <a:effectLst/>
                <a:highlight>
                  <a:srgbClr val="FFFF00"/>
                </a:highlight>
                <a:latin typeface="Söhne"/>
              </a:rPr>
              <a:t>ccess permissions are granted to those roles. </a:t>
            </a:r>
          </a:p>
          <a:p>
            <a:r>
              <a:rPr lang="en-GB" sz="2000" b="0" i="0" u="none" strike="noStrike" dirty="0">
                <a:effectLst/>
                <a:latin typeface="Söhne"/>
              </a:rPr>
              <a:t>If a user wants to access an entity, they must possess a role that has been granted access permissions to that entity.</a:t>
            </a:r>
            <a:endParaRPr lang="en-GR" sz="2000" dirty="0"/>
          </a:p>
        </p:txBody>
      </p:sp>
    </p:spTree>
    <p:extLst>
      <p:ext uri="{BB962C8B-B14F-4D97-AF65-F5344CB8AC3E}">
        <p14:creationId xmlns:p14="http://schemas.microsoft.com/office/powerpoint/2010/main" val="219227153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955A2079-FA98-4876-80F0-72364A7D2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09E1D6-D08A-941E-094E-D3D468A49E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7188"/>
            <a:ext cx="10515600" cy="1133499"/>
          </a:xfrm>
        </p:spPr>
        <p:txBody>
          <a:bodyPr>
            <a:normAutofit/>
          </a:bodyPr>
          <a:lstStyle/>
          <a:p>
            <a:pPr algn="ctr"/>
            <a:r>
              <a:rPr lang="en-GR" sz="5200" dirty="0"/>
              <a:t>IMPLEM</a:t>
            </a:r>
            <a:r>
              <a:rPr lang="el-GR" sz="5200" dirty="0"/>
              <a:t>Ε</a:t>
            </a:r>
            <a:r>
              <a:rPr lang="en-GR" sz="5200" dirty="0"/>
              <a:t>NTATION</a:t>
            </a:r>
          </a:p>
        </p:txBody>
      </p:sp>
      <p:pic>
        <p:nvPicPr>
          <p:cNvPr id="17" name="Content Placeholder 1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E8B9B8EC-8AC8-0DE7-4E86-63D67769AC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05353" y="1509105"/>
            <a:ext cx="11178243" cy="5142706"/>
          </a:xfrm>
        </p:spPr>
      </p:pic>
    </p:spTree>
    <p:extLst>
      <p:ext uri="{BB962C8B-B14F-4D97-AF65-F5344CB8AC3E}">
        <p14:creationId xmlns:p14="http://schemas.microsoft.com/office/powerpoint/2010/main" val="251793156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27" name="Rectangle 5126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 descr="Smart contracts - iPleaders">
            <a:extLst>
              <a:ext uri="{FF2B5EF4-FFF2-40B4-BE49-F238E27FC236}">
                <a16:creationId xmlns:a16="http://schemas.microsoft.com/office/drawing/2014/main" id="{DA79AA6B-C720-BAEA-BDEF-5A5246E138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4" r="29918" b="5236"/>
          <a:stretch/>
        </p:blipFill>
        <p:spPr bwMode="auto">
          <a:xfrm>
            <a:off x="3523488" y="10"/>
            <a:ext cx="866851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29" name="Rectangle 5128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31" name="Rectangle 5130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133" name="Rectangle 5132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Content Placeholder 5" descr="A picture containing diagram&#10;&#10;Description automatically generated">
            <a:extLst>
              <a:ext uri="{FF2B5EF4-FFF2-40B4-BE49-F238E27FC236}">
                <a16:creationId xmlns:a16="http://schemas.microsoft.com/office/drawing/2014/main" id="{669E0121-04F5-48DC-B810-BE533630FF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24815" y="1337553"/>
            <a:ext cx="11385039" cy="4676913"/>
          </a:xfrm>
        </p:spPr>
      </p:pic>
    </p:spTree>
    <p:extLst>
      <p:ext uri="{BB962C8B-B14F-4D97-AF65-F5344CB8AC3E}">
        <p14:creationId xmlns:p14="http://schemas.microsoft.com/office/powerpoint/2010/main" val="225131835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75" name="Rectangle 7174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77" name="Rectangle 7176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7C6DAA-8852-C305-B444-0CBB2589A4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>
            <a:normAutofit/>
          </a:bodyPr>
          <a:lstStyle/>
          <a:p>
            <a:r>
              <a:rPr lang="en-GR" sz="4000" dirty="0"/>
              <a:t>BASELINE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C1EB6BD-C9A3-76E1-B238-05424F935293}"/>
              </a:ext>
            </a:extLst>
          </p:cNvPr>
          <p:cNvGrpSpPr/>
          <p:nvPr/>
        </p:nvGrpSpPr>
        <p:grpSpPr>
          <a:xfrm>
            <a:off x="528637" y="365125"/>
            <a:ext cx="11663363" cy="6857990"/>
            <a:chOff x="528637" y="365125"/>
            <a:chExt cx="11663363" cy="6857990"/>
          </a:xfrm>
        </p:grpSpPr>
        <p:pic>
          <p:nvPicPr>
            <p:cNvPr id="7170" name="Picture 2" descr="Cross-Chain Swaps — Symbol Documentation">
              <a:extLst>
                <a:ext uri="{FF2B5EF4-FFF2-40B4-BE49-F238E27FC236}">
                  <a16:creationId xmlns:a16="http://schemas.microsoft.com/office/drawing/2014/main" id="{3B3870F0-DF62-A3DA-D5DF-7D3E550CDA9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" b="4811"/>
            <a:stretch/>
          </p:blipFill>
          <p:spPr bwMode="auto">
            <a:xfrm>
              <a:off x="2522358" y="365125"/>
              <a:ext cx="9669642" cy="68579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 descr="Text, chat or text message&#10;&#10;Description automatically generated">
              <a:extLst>
                <a:ext uri="{FF2B5EF4-FFF2-40B4-BE49-F238E27FC236}">
                  <a16:creationId xmlns:a16="http://schemas.microsoft.com/office/drawing/2014/main" id="{431471FD-783E-3BA9-1165-DA85598B4EC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8637" y="1640260"/>
              <a:ext cx="3173413" cy="42827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679998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3346177D-ADC4-4968-B747-5CFCD390B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F21398-5746-19A9-3537-D259AC2AB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6501" y="489508"/>
            <a:ext cx="5754896" cy="1667569"/>
          </a:xfrm>
        </p:spPr>
        <p:txBody>
          <a:bodyPr anchor="b">
            <a:normAutofit/>
          </a:bodyPr>
          <a:lstStyle/>
          <a:p>
            <a:r>
              <a:rPr lang="en-GB" sz="4000" dirty="0">
                <a:effectLst/>
                <a:latin typeface="LinLibertineTB"/>
              </a:rPr>
              <a:t>EXPERIMENTAL EVALUATION </a:t>
            </a:r>
            <a:endParaRPr lang="en-GR" sz="4000" dirty="0"/>
          </a:p>
        </p:txBody>
      </p:sp>
      <p:pic>
        <p:nvPicPr>
          <p:cNvPr id="5" name="Content Placeholder 4" descr="A picture containing text&#10;&#10;Description automatically generated">
            <a:extLst>
              <a:ext uri="{FF2B5EF4-FFF2-40B4-BE49-F238E27FC236}">
                <a16:creationId xmlns:a16="http://schemas.microsoft.com/office/drawing/2014/main" id="{B0518C74-3880-C94A-0051-BD637FAC55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32" t="1769" r="67597" b="-1767"/>
          <a:stretch/>
        </p:blipFill>
        <p:spPr>
          <a:xfrm>
            <a:off x="1068130" y="1294798"/>
            <a:ext cx="3991550" cy="3950919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0844A943-BF79-4FEA-ABB1-3BD54D2366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90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437CC72-F4A8-4DC3-AFAB-D22C482C81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50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Content Placeholder 9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7BA1A46D-0FC0-6D51-5E28-111C7F0223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5298440" y="2157077"/>
            <a:ext cx="6654800" cy="3594100"/>
          </a:xfrm>
        </p:spPr>
      </p:pic>
    </p:spTree>
    <p:extLst>
      <p:ext uri="{BB962C8B-B14F-4D97-AF65-F5344CB8AC3E}">
        <p14:creationId xmlns:p14="http://schemas.microsoft.com/office/powerpoint/2010/main" val="372979479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3346177D-ADC4-4968-B747-5CFCD390B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F21398-5746-19A9-3537-D259AC2AB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6501" y="489508"/>
            <a:ext cx="5754896" cy="1667569"/>
          </a:xfrm>
        </p:spPr>
        <p:txBody>
          <a:bodyPr anchor="b">
            <a:normAutofit/>
          </a:bodyPr>
          <a:lstStyle/>
          <a:p>
            <a:r>
              <a:rPr lang="en-GB" sz="4000" dirty="0">
                <a:effectLst/>
                <a:latin typeface="LinLibertineTB"/>
              </a:rPr>
              <a:t>EXPERIMENTAL EVALUATION </a:t>
            </a:r>
            <a:endParaRPr lang="en-GR" sz="4000" dirty="0"/>
          </a:p>
        </p:txBody>
      </p:sp>
      <p:pic>
        <p:nvPicPr>
          <p:cNvPr id="5" name="Content Placeholder 4" descr="A picture containing text&#10;&#10;Description automatically generated">
            <a:extLst>
              <a:ext uri="{FF2B5EF4-FFF2-40B4-BE49-F238E27FC236}">
                <a16:creationId xmlns:a16="http://schemas.microsoft.com/office/drawing/2014/main" id="{B0518C74-3880-C94A-0051-BD637FAC55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561" t="1046" r="33868" b="-1045"/>
          <a:stretch/>
        </p:blipFill>
        <p:spPr>
          <a:xfrm>
            <a:off x="1068130" y="1294798"/>
            <a:ext cx="3991550" cy="3950919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0844A943-BF79-4FEA-ABB1-3BD54D2366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90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437CC72-F4A8-4DC3-AFAB-D22C482C81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50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6" descr="Graphical user interface, timeline&#10;&#10;Description automatically generated">
            <a:extLst>
              <a:ext uri="{FF2B5EF4-FFF2-40B4-BE49-F238E27FC236}">
                <a16:creationId xmlns:a16="http://schemas.microsoft.com/office/drawing/2014/main" id="{DAD61433-7D07-C96E-75B8-F97F544061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254382" y="2242588"/>
            <a:ext cx="6439133" cy="4117143"/>
          </a:xfrm>
        </p:spPr>
      </p:pic>
    </p:spTree>
    <p:extLst>
      <p:ext uri="{BB962C8B-B14F-4D97-AF65-F5344CB8AC3E}">
        <p14:creationId xmlns:p14="http://schemas.microsoft.com/office/powerpoint/2010/main" val="426918243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A0403E-4ABF-8150-AB8C-55CD9946B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R" sz="4800" b="1" dirty="0"/>
              <a:t>BLOCKCHAIN</a:t>
            </a:r>
          </a:p>
        </p:txBody>
      </p:sp>
      <p:pic>
        <p:nvPicPr>
          <p:cNvPr id="9" name="Picture 8" descr="Map&#10;&#10;Description automatically generated with medium confidence">
            <a:extLst>
              <a:ext uri="{FF2B5EF4-FFF2-40B4-BE49-F238E27FC236}">
                <a16:creationId xmlns:a16="http://schemas.microsoft.com/office/drawing/2014/main" id="{B2DED84E-3EBB-4C9E-1215-BD9CE69D6F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448" y="1690688"/>
            <a:ext cx="10227104" cy="4710597"/>
          </a:xfrm>
          <a:prstGeom prst="rect">
            <a:avLst/>
          </a:prstGeom>
        </p:spPr>
      </p:pic>
      <p:pic>
        <p:nvPicPr>
          <p:cNvPr id="18" name="Picture 17" descr="Map&#10;&#10;Description automatically generated with medium confidence">
            <a:extLst>
              <a:ext uri="{FF2B5EF4-FFF2-40B4-BE49-F238E27FC236}">
                <a16:creationId xmlns:a16="http://schemas.microsoft.com/office/drawing/2014/main" id="{42022B7A-0120-6552-7715-CDF3635269B6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2448" y="1492632"/>
            <a:ext cx="10369764" cy="4776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87115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3346177D-ADC4-4968-B747-5CFCD390B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F21398-5746-19A9-3537-D259AC2AB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6501" y="489508"/>
            <a:ext cx="5754896" cy="1667569"/>
          </a:xfrm>
        </p:spPr>
        <p:txBody>
          <a:bodyPr anchor="b">
            <a:normAutofit/>
          </a:bodyPr>
          <a:lstStyle/>
          <a:p>
            <a:r>
              <a:rPr lang="en-GB" sz="4000" dirty="0">
                <a:effectLst/>
                <a:latin typeface="LinLibertineTB"/>
              </a:rPr>
              <a:t>EXPERIMENTAL EVALUATION </a:t>
            </a:r>
            <a:endParaRPr lang="en-GR" sz="400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844A943-BF79-4FEA-ABB1-3BD54D2366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90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437CC72-F4A8-4DC3-AFAB-D22C482C81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50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Chart, bar chart, histogram&#10;&#10;Description automatically generated">
            <a:extLst>
              <a:ext uri="{FF2B5EF4-FFF2-40B4-BE49-F238E27FC236}">
                <a16:creationId xmlns:a16="http://schemas.microsoft.com/office/drawing/2014/main" id="{454046CE-D62F-A15F-500A-A79509F797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602" y="1492250"/>
            <a:ext cx="4152900" cy="3873500"/>
          </a:xfrm>
          <a:prstGeom prst="rect">
            <a:avLst/>
          </a:prstGeom>
        </p:spPr>
      </p:pic>
      <p:pic>
        <p:nvPicPr>
          <p:cNvPr id="7" name="Content Placeholder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45C91BEF-1067-063E-030A-8951DEE661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5158128" y="2128261"/>
            <a:ext cx="6631641" cy="4240231"/>
          </a:xfrm>
        </p:spPr>
      </p:pic>
    </p:spTree>
    <p:extLst>
      <p:ext uri="{BB962C8B-B14F-4D97-AF65-F5344CB8AC3E}">
        <p14:creationId xmlns:p14="http://schemas.microsoft.com/office/powerpoint/2010/main" val="203102816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3346177D-ADC4-4968-B747-5CFCD390B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F21398-5746-19A9-3537-D259AC2AB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6501" y="489508"/>
            <a:ext cx="5754896" cy="1667569"/>
          </a:xfrm>
        </p:spPr>
        <p:txBody>
          <a:bodyPr anchor="b">
            <a:normAutofit/>
          </a:bodyPr>
          <a:lstStyle/>
          <a:p>
            <a:r>
              <a:rPr lang="en-GB" sz="4000" dirty="0">
                <a:effectLst/>
                <a:latin typeface="LinLibertineTB"/>
              </a:rPr>
              <a:t>EXPERIMENTAL EVALUATION </a:t>
            </a:r>
            <a:endParaRPr lang="en-GR" sz="400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844A943-BF79-4FEA-ABB1-3BD54D2366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90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437CC72-F4A8-4DC3-AFAB-D22C482C81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50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Chart, histogram&#10;&#10;Description automatically generated">
            <a:extLst>
              <a:ext uri="{FF2B5EF4-FFF2-40B4-BE49-F238E27FC236}">
                <a16:creationId xmlns:a16="http://schemas.microsoft.com/office/drawing/2014/main" id="{37BC1A79-51E3-3B28-0309-DDA68DCCCB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998" y="1492250"/>
            <a:ext cx="4152900" cy="3873500"/>
          </a:xfrm>
          <a:prstGeom prst="rect">
            <a:avLst/>
          </a:prstGeom>
        </p:spPr>
      </p:pic>
      <p:pic>
        <p:nvPicPr>
          <p:cNvPr id="7" name="Content Placeholder 6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F861CD69-836D-DF2C-FD44-0E88B0926F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5170395" y="2171148"/>
            <a:ext cx="6607107" cy="4224544"/>
          </a:xfrm>
        </p:spPr>
      </p:pic>
    </p:spTree>
    <p:extLst>
      <p:ext uri="{BB962C8B-B14F-4D97-AF65-F5344CB8AC3E}">
        <p14:creationId xmlns:p14="http://schemas.microsoft.com/office/powerpoint/2010/main" val="303134001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2709ED-CBB3-5653-6282-954FE696E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R" dirty="0"/>
              <a:t>Thank you !</a:t>
            </a:r>
          </a:p>
        </p:txBody>
      </p:sp>
      <p:pic>
        <p:nvPicPr>
          <p:cNvPr id="6146" name="Picture 2" descr="blockchain-vscode-extension/CHANGELOG.md at master ·  IBM-Blockchain/blockchain-vscode-extension · GitHub">
            <a:extLst>
              <a:ext uri="{FF2B5EF4-FFF2-40B4-BE49-F238E27FC236}">
                <a16:creationId xmlns:a16="http://schemas.microsoft.com/office/drawing/2014/main" id="{558AAB11-8212-383B-C070-5A10BD26046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502"/>
          <a:stretch/>
        </p:blipFill>
        <p:spPr bwMode="auto">
          <a:xfrm>
            <a:off x="125585" y="1903216"/>
            <a:ext cx="11940829" cy="3834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466924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B299CAB-C506-454B-90FC-4065728297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8D99311-F254-40F1-8AB5-EE3E7B9B68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5800" y="685800"/>
            <a:ext cx="10820400" cy="175857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F66580-9BAE-8F37-71BE-E26310E90F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6054" y="1070149"/>
            <a:ext cx="8959893" cy="1004836"/>
          </a:xfrm>
        </p:spPr>
        <p:txBody>
          <a:bodyPr anchor="ctr">
            <a:normAutofit/>
          </a:bodyPr>
          <a:lstStyle/>
          <a:p>
            <a:pPr algn="ctr"/>
            <a:r>
              <a:rPr lang="en-GR" sz="4800" dirty="0">
                <a:solidFill>
                  <a:srgbClr val="595959"/>
                </a:solidFill>
              </a:rPr>
              <a:t>THE AIM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D89E3CB-00ED-4691-9F0F-F23EA35647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016" y="2444376"/>
            <a:ext cx="10824184" cy="3727824"/>
          </a:xfrm>
          <a:prstGeom prst="rect">
            <a:avLst/>
          </a:prstGeom>
          <a:solidFill>
            <a:schemeClr val="accent2">
              <a:lumMod val="20000"/>
              <a:lumOff val="8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96CC4A-09A1-CC84-B43F-E87497B663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1043" y="2459334"/>
            <a:ext cx="9606129" cy="3727824"/>
          </a:xfrm>
        </p:spPr>
        <p:txBody>
          <a:bodyPr anchor="t">
            <a:normAutofit fontScale="85000" lnSpcReduction="10000"/>
          </a:bodyPr>
          <a:lstStyle/>
          <a:p>
            <a:pPr>
              <a:lnSpc>
                <a:spcPct val="120000"/>
              </a:lnSpc>
            </a:pPr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Introducing access-control views for blockchain, which, depending on user settings, can hide sensitive information via either encryption or hashing.</a:t>
            </a:r>
          </a:p>
          <a:p>
            <a:pPr>
              <a:lnSpc>
                <a:spcPct val="120000"/>
              </a:lnSpc>
            </a:pPr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Setting up role-based access control (RBAC) and access-control views on Hyperledger Fabric.</a:t>
            </a:r>
          </a:p>
          <a:p>
            <a:pPr>
              <a:lnSpc>
                <a:spcPct val="120000"/>
              </a:lnSpc>
            </a:pPr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Demonstrating that the methods provide verifiable completeness and soundness</a:t>
            </a:r>
          </a:p>
          <a:p>
            <a:pPr>
              <a:lnSpc>
                <a:spcPct val="120000"/>
              </a:lnSpc>
            </a:pPr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Outlining a modular system architecture to control views, run queries on them, and check their consistency.</a:t>
            </a:r>
          </a:p>
          <a:p>
            <a:pPr>
              <a:lnSpc>
                <a:spcPct val="120000"/>
              </a:lnSpc>
            </a:pPr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efficiency of our technology has been demonstrated by extensive testing on a supply chain workload.</a:t>
            </a:r>
            <a:endParaRPr lang="en-GR" sz="24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462720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2" name="Rectangle 1037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B4421E-31F2-9AFD-7C4C-1AAA272BF1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en-GR" sz="5400" dirty="0"/>
              <a:t>The Application</a:t>
            </a:r>
          </a:p>
        </p:txBody>
      </p:sp>
      <p:sp>
        <p:nvSpPr>
          <p:cNvPr id="1043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895F067-71E9-8A7B-48EA-FF41CBF88911}"/>
              </a:ext>
            </a:extLst>
          </p:cNvPr>
          <p:cNvGrpSpPr/>
          <p:nvPr/>
        </p:nvGrpSpPr>
        <p:grpSpPr>
          <a:xfrm>
            <a:off x="397138" y="2121408"/>
            <a:ext cx="11042125" cy="4418494"/>
            <a:chOff x="397138" y="2121408"/>
            <a:chExt cx="11042125" cy="4418494"/>
          </a:xfrm>
        </p:grpSpPr>
        <p:pic>
          <p:nvPicPr>
            <p:cNvPr id="5" name="Picture 4" descr="Diagram&#10;&#10;Description automatically generated">
              <a:extLst>
                <a:ext uri="{FF2B5EF4-FFF2-40B4-BE49-F238E27FC236}">
                  <a16:creationId xmlns:a16="http://schemas.microsoft.com/office/drawing/2014/main" id="{456202FF-7B43-259B-DCD3-52FA25E165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80295" y="2121408"/>
              <a:ext cx="5458968" cy="3589271"/>
            </a:xfrm>
            <a:prstGeom prst="rect">
              <a:avLst/>
            </a:prstGeom>
          </p:spPr>
        </p:pic>
        <p:pic>
          <p:nvPicPr>
            <p:cNvPr id="8" name="Picture 7" descr="Graphical user interface, text, application&#10;&#10;Description automatically generated">
              <a:extLst>
                <a:ext uri="{FF2B5EF4-FFF2-40B4-BE49-F238E27FC236}">
                  <a16:creationId xmlns:a16="http://schemas.microsoft.com/office/drawing/2014/main" id="{C15DEFCF-3593-9AD8-56DF-E1B798BFB7A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7138" y="2642616"/>
              <a:ext cx="5698862" cy="389728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3580454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6">
            <a:extLst>
              <a:ext uri="{FF2B5EF4-FFF2-40B4-BE49-F238E27FC236}">
                <a16:creationId xmlns:a16="http://schemas.microsoft.com/office/drawing/2014/main" id="{4522B21E-B2B9-4C72-9A71-C87EFD1374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8">
            <a:extLst>
              <a:ext uri="{FF2B5EF4-FFF2-40B4-BE49-F238E27FC236}">
                <a16:creationId xmlns:a16="http://schemas.microsoft.com/office/drawing/2014/main" id="{5EB7D2A2-F448-44D4-938C-DC84CBCB3B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441258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0">
            <a:extLst>
              <a:ext uri="{FF2B5EF4-FFF2-40B4-BE49-F238E27FC236}">
                <a16:creationId xmlns:a16="http://schemas.microsoft.com/office/drawing/2014/main" id="{871AEA07-1E14-44B4-8E55-64EF049CD6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464" y="551962"/>
            <a:ext cx="10999072" cy="461854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9D4B7A-1CA3-6170-C8C1-B742B6FCE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293338"/>
            <a:ext cx="9144000" cy="327459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72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VIEWS WITH </a:t>
            </a:r>
            <a:br>
              <a:rPr lang="en-US" sz="72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</a:br>
            <a:r>
              <a:rPr lang="en-US" sz="72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ACCESS-CONTROL 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7C8EA93-3210-4C62-99E9-153C275E3A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96464" y="6354708"/>
            <a:ext cx="11000232" cy="0"/>
          </a:xfrm>
          <a:prstGeom prst="line">
            <a:avLst/>
          </a:prstGeom>
          <a:ln w="1016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526857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2148B94-829B-4D06-81FB-D8797E1EC8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647294-F2CC-8C1C-79F9-C0141EA33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8549" y="665291"/>
            <a:ext cx="5847781" cy="1046671"/>
          </a:xfrm>
        </p:spPr>
        <p:txBody>
          <a:bodyPr>
            <a:normAutofit/>
          </a:bodyPr>
          <a:lstStyle/>
          <a:p>
            <a:r>
              <a:rPr lang="en-GB" sz="2200" dirty="0">
                <a:effectLst/>
                <a:latin typeface="LinLibertineTB"/>
              </a:rPr>
              <a:t>ENCRYPTION BASED IRREVOCABLE PERMISSIONS </a:t>
            </a:r>
            <a:br>
              <a:rPr lang="en-GB" sz="2200" dirty="0">
                <a:effectLst/>
                <a:latin typeface="LinLibertineTB"/>
              </a:rPr>
            </a:br>
            <a:endParaRPr lang="en-GR" sz="22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D84038B-4A56-439B-A184-79B2D45066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982603"/>
            <a:ext cx="7940040" cy="64008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2967B8-FA04-7DDC-FB01-CE4A8B9479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389" r="32736"/>
          <a:stretch/>
        </p:blipFill>
        <p:spPr>
          <a:xfrm>
            <a:off x="7940040" y="10"/>
            <a:ext cx="4251960" cy="685799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F96EE13-2C4D-4262-812E-DDE5FC35F0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487469" y="3396995"/>
            <a:ext cx="6858002" cy="64008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8" name="Content Placeholder 7" descr="Text, letter&#10;&#10;Description automatically generated">
            <a:extLst>
              <a:ext uri="{FF2B5EF4-FFF2-40B4-BE49-F238E27FC236}">
                <a16:creationId xmlns:a16="http://schemas.microsoft.com/office/drawing/2014/main" id="{F6E741BC-C5C6-46D4-2940-AFB2E418F0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48053" y="2046611"/>
            <a:ext cx="7043935" cy="4329637"/>
          </a:xfrm>
        </p:spPr>
      </p:pic>
    </p:spTree>
    <p:extLst>
      <p:ext uri="{BB962C8B-B14F-4D97-AF65-F5344CB8AC3E}">
        <p14:creationId xmlns:p14="http://schemas.microsoft.com/office/powerpoint/2010/main" val="380146623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E46CDA-392A-18E7-62A6-D962C22E1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767" y="1188637"/>
            <a:ext cx="2988234" cy="4480726"/>
          </a:xfrm>
        </p:spPr>
        <p:txBody>
          <a:bodyPr>
            <a:normAutofit/>
          </a:bodyPr>
          <a:lstStyle/>
          <a:p>
            <a:pPr algn="r"/>
            <a:r>
              <a:rPr lang="en-GB" sz="3600" dirty="0">
                <a:effectLst/>
                <a:latin typeface="LinLibertineTB"/>
              </a:rPr>
              <a:t>ENCRYPTION-BASED REVOCABLE PERMISSIONS </a:t>
            </a:r>
            <a:endParaRPr lang="en-GR" sz="3600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3AAC9B5-8015-485C-ACF9-A750390E9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852863"/>
            <a:ext cx="0" cy="3236495"/>
          </a:xfrm>
          <a:prstGeom prst="line">
            <a:avLst/>
          </a:prstGeom>
          <a:ln w="19050" cap="sq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4B7B5E-2335-95CB-E875-83F9300466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14917" y="1188637"/>
            <a:ext cx="6272204" cy="4480726"/>
          </a:xfrm>
        </p:spPr>
        <p:txBody>
          <a:bodyPr anchor="ctr">
            <a:normAutofit/>
          </a:bodyPr>
          <a:lstStyle/>
          <a:p>
            <a:r>
              <a:rPr lang="en-GB" sz="2000" dirty="0">
                <a:solidFill>
                  <a:srgbClr val="374151"/>
                </a:solidFill>
                <a:latin typeface="Söhne"/>
              </a:rPr>
              <a:t>T</a:t>
            </a:r>
            <a:r>
              <a:rPr lang="en-GB" sz="2000" b="0" i="0" u="none" strike="noStrike" dirty="0">
                <a:solidFill>
                  <a:srgbClr val="374151"/>
                </a:solidFill>
                <a:effectLst/>
                <a:latin typeface="Söhne"/>
              </a:rPr>
              <a:t>ransaction keys are provided </a:t>
            </a:r>
            <a:r>
              <a:rPr lang="en-GB" sz="2000" b="1" i="0" u="none" strike="noStrike" dirty="0">
                <a:solidFill>
                  <a:srgbClr val="374151"/>
                </a:solidFill>
                <a:effectLst/>
                <a:latin typeface="Söhne"/>
              </a:rPr>
              <a:t>upon request</a:t>
            </a:r>
            <a:r>
              <a:rPr lang="en-GB" sz="2000" b="0" i="0" u="none" strike="noStrike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en-GB" sz="2000" b="1" i="0" u="none" strike="noStrike" dirty="0">
                <a:solidFill>
                  <a:srgbClr val="374151"/>
                </a:solidFill>
                <a:effectLst/>
                <a:latin typeface="Söhne"/>
              </a:rPr>
              <a:t>as long as </a:t>
            </a:r>
            <a:r>
              <a:rPr lang="en-GB" sz="2000" b="0" i="0" u="none" strike="noStrike" dirty="0">
                <a:solidFill>
                  <a:srgbClr val="374151"/>
                </a:solidFill>
                <a:effectLst/>
                <a:latin typeface="Söhne"/>
              </a:rPr>
              <a:t>the access permission was granted </a:t>
            </a:r>
            <a:r>
              <a:rPr lang="en-GB" sz="2000" b="1" i="0" u="none" strike="noStrike" dirty="0">
                <a:solidFill>
                  <a:srgbClr val="374151"/>
                </a:solidFill>
                <a:effectLst/>
                <a:latin typeface="Söhne"/>
              </a:rPr>
              <a:t>and has not been revoked</a:t>
            </a:r>
            <a:r>
              <a:rPr lang="en-GB" sz="2000" b="0" i="0" u="none" strike="noStrike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r>
              <a:rPr lang="en-GB" sz="2000" b="1" i="0" u="none" strike="noStrike" dirty="0">
                <a:solidFill>
                  <a:srgbClr val="374151"/>
                </a:solidFill>
                <a:effectLst/>
                <a:latin typeface="Söhne"/>
              </a:rPr>
              <a:t>Vids</a:t>
            </a:r>
            <a:r>
              <a:rPr lang="en-GB" sz="2000" b="0" i="0" u="none" strike="noStrike" dirty="0">
                <a:solidFill>
                  <a:srgbClr val="374151"/>
                </a:solidFill>
                <a:effectLst/>
                <a:latin typeface="Söhne"/>
              </a:rPr>
              <a:t>, which is the list of ids of the transactions in a view</a:t>
            </a:r>
          </a:p>
          <a:p>
            <a:pPr lvl="1"/>
            <a:r>
              <a:rPr lang="en-GB" dirty="0">
                <a:effectLst/>
                <a:latin typeface="LinLibertineI"/>
              </a:rPr>
              <a:t>V</a:t>
            </a:r>
            <a:r>
              <a:rPr lang="en-GB" dirty="0">
                <a:effectLst/>
                <a:latin typeface="LinLibertineTI"/>
              </a:rPr>
              <a:t>ids </a:t>
            </a:r>
            <a:r>
              <a:rPr lang="en-GB" dirty="0">
                <a:effectLst/>
                <a:latin typeface="rtxr"/>
              </a:rPr>
              <a:t>= </a:t>
            </a:r>
            <a:r>
              <a:rPr lang="en-GB" dirty="0">
                <a:effectLst/>
                <a:latin typeface="txsys"/>
              </a:rPr>
              <a:t>{</a:t>
            </a:r>
            <a:r>
              <a:rPr lang="en-GB" dirty="0">
                <a:effectLst/>
                <a:latin typeface="LinLibertineTI"/>
              </a:rPr>
              <a:t>tid</a:t>
            </a:r>
            <a:r>
              <a:rPr lang="en-GB" dirty="0">
                <a:effectLst/>
                <a:latin typeface="LinLibertineT"/>
              </a:rPr>
              <a:t>1</a:t>
            </a:r>
            <a:r>
              <a:rPr lang="en-GB" dirty="0">
                <a:effectLst/>
                <a:latin typeface="rtxmi"/>
              </a:rPr>
              <a:t>, . . . , </a:t>
            </a:r>
            <a:r>
              <a:rPr lang="en-GB" dirty="0" err="1">
                <a:effectLst/>
                <a:latin typeface="LinLibertineTI"/>
              </a:rPr>
              <a:t>tid</a:t>
            </a:r>
            <a:r>
              <a:rPr lang="en-GB" dirty="0" err="1">
                <a:effectLst/>
                <a:latin typeface="LinLibertineI7"/>
              </a:rPr>
              <a:t>n</a:t>
            </a:r>
            <a:r>
              <a:rPr lang="en-GB" dirty="0">
                <a:effectLst/>
                <a:latin typeface="LinLibertineI7"/>
              </a:rPr>
              <a:t> </a:t>
            </a:r>
            <a:r>
              <a:rPr lang="en-GB" dirty="0">
                <a:effectLst/>
                <a:latin typeface="txsys"/>
              </a:rPr>
              <a:t>} </a:t>
            </a:r>
            <a:endParaRPr lang="en-GB" sz="1200" b="0" i="0" u="none" strike="noStrike" dirty="0">
              <a:solidFill>
                <a:srgbClr val="374151"/>
              </a:solidFill>
              <a:effectLst/>
              <a:latin typeface="Söhne"/>
            </a:endParaRPr>
          </a:p>
          <a:p>
            <a:r>
              <a:rPr lang="en-GB" sz="2000" b="1" i="0" u="none" strike="noStrike" dirty="0" err="1">
                <a:solidFill>
                  <a:srgbClr val="374151"/>
                </a:solidFill>
                <a:effectLst/>
                <a:latin typeface="Söhne"/>
              </a:rPr>
              <a:t>Vaccess</a:t>
            </a:r>
            <a:r>
              <a:rPr lang="en-GB" sz="2000" b="0" i="0" u="none" strike="noStrike" dirty="0">
                <a:solidFill>
                  <a:srgbClr val="374151"/>
                </a:solidFill>
                <a:effectLst/>
                <a:latin typeface="Söhne"/>
              </a:rPr>
              <a:t>, which is used for managing access to the view.</a:t>
            </a:r>
          </a:p>
          <a:p>
            <a:pPr lvl="1"/>
            <a:r>
              <a:rPr lang="en-GB" dirty="0" err="1">
                <a:effectLst/>
                <a:latin typeface="LinLibertineI"/>
              </a:rPr>
              <a:t>V</a:t>
            </a:r>
            <a:r>
              <a:rPr lang="en-GB" dirty="0" err="1">
                <a:effectLst/>
                <a:latin typeface="LinLibertineTI"/>
              </a:rPr>
              <a:t>access</a:t>
            </a:r>
            <a:r>
              <a:rPr lang="en-GB" dirty="0">
                <a:effectLst/>
                <a:latin typeface="LinLibertineTI"/>
              </a:rPr>
              <a:t> </a:t>
            </a:r>
            <a:r>
              <a:rPr lang="en-GB" dirty="0">
                <a:effectLst/>
                <a:latin typeface="rtxr"/>
              </a:rPr>
              <a:t>= </a:t>
            </a:r>
            <a:r>
              <a:rPr lang="en-GB" dirty="0">
                <a:effectLst/>
                <a:latin typeface="txsys"/>
              </a:rPr>
              <a:t>{</a:t>
            </a:r>
            <a:r>
              <a:rPr lang="en-GB" dirty="0">
                <a:effectLst/>
                <a:latin typeface="LinLibertineTI"/>
              </a:rPr>
              <a:t>enc</a:t>
            </a:r>
            <a:r>
              <a:rPr lang="en-GB" dirty="0">
                <a:effectLst/>
                <a:latin typeface="txsys"/>
              </a:rPr>
              <a:t>(</a:t>
            </a:r>
            <a:r>
              <a:rPr lang="en-GB" dirty="0">
                <a:effectLst/>
                <a:latin typeface="LinLibertineTI"/>
              </a:rPr>
              <a:t>KV </a:t>
            </a:r>
            <a:r>
              <a:rPr lang="en-GB" dirty="0">
                <a:effectLst/>
                <a:latin typeface="rtxmi"/>
              </a:rPr>
              <a:t>, </a:t>
            </a:r>
            <a:r>
              <a:rPr lang="en-GB" dirty="0">
                <a:effectLst/>
                <a:latin typeface="LinBiolinumT"/>
              </a:rPr>
              <a:t>PubK</a:t>
            </a:r>
            <a:r>
              <a:rPr lang="en-GB" dirty="0">
                <a:effectLst/>
                <a:latin typeface="LinLibertineTI"/>
              </a:rPr>
              <a:t>u1</a:t>
            </a:r>
            <a:r>
              <a:rPr lang="en-GB" dirty="0">
                <a:effectLst/>
                <a:latin typeface="txsys"/>
              </a:rPr>
              <a:t>′ )</a:t>
            </a:r>
            <a:r>
              <a:rPr lang="en-GB" dirty="0">
                <a:effectLst/>
                <a:latin typeface="rtxmi"/>
              </a:rPr>
              <a:t>, . . . , </a:t>
            </a:r>
            <a:r>
              <a:rPr lang="en-GB" dirty="0">
                <a:effectLst/>
                <a:latin typeface="LinLibertineTI"/>
              </a:rPr>
              <a:t>enc</a:t>
            </a:r>
            <a:r>
              <a:rPr lang="en-GB" dirty="0">
                <a:effectLst/>
                <a:latin typeface="txsys"/>
              </a:rPr>
              <a:t>(</a:t>
            </a:r>
            <a:r>
              <a:rPr lang="en-GB" dirty="0">
                <a:effectLst/>
                <a:latin typeface="LinLibertineTI"/>
              </a:rPr>
              <a:t>KV </a:t>
            </a:r>
            <a:r>
              <a:rPr lang="en-GB" dirty="0">
                <a:effectLst/>
                <a:latin typeface="rtxmi"/>
              </a:rPr>
              <a:t>, </a:t>
            </a:r>
            <a:r>
              <a:rPr lang="en-GB" dirty="0" err="1">
                <a:effectLst/>
                <a:latin typeface="LinBiolinumT"/>
              </a:rPr>
              <a:t>PubK</a:t>
            </a:r>
            <a:r>
              <a:rPr lang="en-GB" dirty="0" err="1">
                <a:effectLst/>
                <a:latin typeface="LinLibertineTI"/>
              </a:rPr>
              <a:t>um</a:t>
            </a:r>
            <a:r>
              <a:rPr lang="en-GB" dirty="0">
                <a:effectLst/>
                <a:latin typeface="txsys"/>
              </a:rPr>
              <a:t>′ )} </a:t>
            </a:r>
            <a:endParaRPr lang="en-GB" dirty="0">
              <a:effectLst/>
              <a:latin typeface="LinLibertineT"/>
            </a:endParaRPr>
          </a:p>
        </p:txBody>
      </p:sp>
    </p:spTree>
    <p:extLst>
      <p:ext uri="{BB962C8B-B14F-4D97-AF65-F5344CB8AC3E}">
        <p14:creationId xmlns:p14="http://schemas.microsoft.com/office/powerpoint/2010/main" val="238187673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7" name="Isosceles Triangle 26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Timeline&#10;&#10;Description automatically generated with low confidence">
            <a:extLst>
              <a:ext uri="{FF2B5EF4-FFF2-40B4-BE49-F238E27FC236}">
                <a16:creationId xmlns:a16="http://schemas.microsoft.com/office/drawing/2014/main" id="{4F27CFD5-A802-8D7F-ADA0-C5C5EEE2F8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67" y="920835"/>
            <a:ext cx="10905066" cy="5016329"/>
          </a:xfrm>
          <a:prstGeom prst="rect">
            <a:avLst/>
          </a:prstGeom>
          <a:ln>
            <a:noFill/>
          </a:ln>
        </p:spPr>
      </p:pic>
      <p:sp>
        <p:nvSpPr>
          <p:cNvPr id="29" name="Isosceles Triangle 28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31622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181FC64-B306-4821-98E2-780662EFC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6" name="Picture 5" descr="A closeup of a key and a keyhole">
            <a:extLst>
              <a:ext uri="{FF2B5EF4-FFF2-40B4-BE49-F238E27FC236}">
                <a16:creationId xmlns:a16="http://schemas.microsoft.com/office/drawing/2014/main" id="{CF2CA574-29E5-C2CD-F2D3-AE6470E754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46"/>
          <a:stretch/>
        </p:blipFill>
        <p:spPr>
          <a:xfrm>
            <a:off x="20" y="10"/>
            <a:ext cx="9947062" cy="6857990"/>
          </a:xfrm>
          <a:prstGeom prst="rect">
            <a:avLst/>
          </a:prstGeom>
        </p:spPr>
      </p:pic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5871FC61-DD4E-47D4-81FD-8A7E7D12B3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986049" y="0"/>
            <a:ext cx="5205951" cy="6858000"/>
          </a:xfrm>
          <a:custGeom>
            <a:avLst/>
            <a:gdLst>
              <a:gd name="connsiteX0" fmla="*/ 0 w 5205951"/>
              <a:gd name="connsiteY0" fmla="*/ 0 h 6858000"/>
              <a:gd name="connsiteX1" fmla="*/ 1709529 w 5205951"/>
              <a:gd name="connsiteY1" fmla="*/ 0 h 6858000"/>
              <a:gd name="connsiteX2" fmla="*/ 2489695 w 5205951"/>
              <a:gd name="connsiteY2" fmla="*/ 0 h 6858000"/>
              <a:gd name="connsiteX3" fmla="*/ 3582928 w 5205951"/>
              <a:gd name="connsiteY3" fmla="*/ 0 h 6858000"/>
              <a:gd name="connsiteX4" fmla="*/ 3605052 w 5205951"/>
              <a:gd name="connsiteY4" fmla="*/ 14997 h 6858000"/>
              <a:gd name="connsiteX5" fmla="*/ 5205951 w 5205951"/>
              <a:gd name="connsiteY5" fmla="*/ 3621656 h 6858000"/>
              <a:gd name="connsiteX6" fmla="*/ 3331601 w 5205951"/>
              <a:gd name="connsiteY6" fmla="*/ 6374814 h 6858000"/>
              <a:gd name="connsiteX7" fmla="*/ 2814953 w 5205951"/>
              <a:gd name="connsiteY7" fmla="*/ 6780599 h 6858000"/>
              <a:gd name="connsiteX8" fmla="*/ 2703197 w 5205951"/>
              <a:gd name="connsiteY8" fmla="*/ 6858000 h 6858000"/>
              <a:gd name="connsiteX9" fmla="*/ 2489695 w 5205951"/>
              <a:gd name="connsiteY9" fmla="*/ 6858000 h 6858000"/>
              <a:gd name="connsiteX10" fmla="*/ 1709529 w 5205951"/>
              <a:gd name="connsiteY10" fmla="*/ 6858000 h 6858000"/>
              <a:gd name="connsiteX11" fmla="*/ 0 w 5205951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205951" h="6858000">
                <a:moveTo>
                  <a:pt x="0" y="0"/>
                </a:moveTo>
                <a:lnTo>
                  <a:pt x="1709529" y="0"/>
                </a:lnTo>
                <a:lnTo>
                  <a:pt x="2489695" y="0"/>
                </a:lnTo>
                <a:lnTo>
                  <a:pt x="3582928" y="0"/>
                </a:lnTo>
                <a:lnTo>
                  <a:pt x="3605052" y="14997"/>
                </a:lnTo>
                <a:cubicBezTo>
                  <a:pt x="4632215" y="754641"/>
                  <a:pt x="5205951" y="2093192"/>
                  <a:pt x="5205951" y="3621656"/>
                </a:cubicBezTo>
                <a:cubicBezTo>
                  <a:pt x="5205951" y="4969131"/>
                  <a:pt x="4277226" y="5602839"/>
                  <a:pt x="3331601" y="6374814"/>
                </a:cubicBezTo>
                <a:cubicBezTo>
                  <a:pt x="3159398" y="6515397"/>
                  <a:pt x="2988771" y="6653108"/>
                  <a:pt x="2814953" y="6780599"/>
                </a:cubicBezTo>
                <a:lnTo>
                  <a:pt x="2703197" y="6858000"/>
                </a:lnTo>
                <a:lnTo>
                  <a:pt x="2489695" y="6858000"/>
                </a:lnTo>
                <a:lnTo>
                  <a:pt x="1709529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F9EC3F91-A75C-4F74-867E-E4C28C1354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48226" y="0"/>
            <a:ext cx="5043774" cy="6858000"/>
          </a:xfrm>
          <a:custGeom>
            <a:avLst/>
            <a:gdLst>
              <a:gd name="connsiteX0" fmla="*/ 1648981 w 5043774"/>
              <a:gd name="connsiteY0" fmla="*/ 0 h 6858000"/>
              <a:gd name="connsiteX1" fmla="*/ 2759699 w 5043774"/>
              <a:gd name="connsiteY1" fmla="*/ 0 h 6858000"/>
              <a:gd name="connsiteX2" fmla="*/ 3379301 w 5043774"/>
              <a:gd name="connsiteY2" fmla="*/ 0 h 6858000"/>
              <a:gd name="connsiteX3" fmla="*/ 3552342 w 5043774"/>
              <a:gd name="connsiteY3" fmla="*/ 0 h 6858000"/>
              <a:gd name="connsiteX4" fmla="*/ 4617166 w 5043774"/>
              <a:gd name="connsiteY4" fmla="*/ 0 h 6858000"/>
              <a:gd name="connsiteX5" fmla="*/ 4786130 w 5043774"/>
              <a:gd name="connsiteY5" fmla="*/ 0 h 6858000"/>
              <a:gd name="connsiteX6" fmla="*/ 4980168 w 5043774"/>
              <a:gd name="connsiteY6" fmla="*/ 0 h 6858000"/>
              <a:gd name="connsiteX7" fmla="*/ 5043774 w 5043774"/>
              <a:gd name="connsiteY7" fmla="*/ 0 h 6858000"/>
              <a:gd name="connsiteX8" fmla="*/ 5043774 w 5043774"/>
              <a:gd name="connsiteY8" fmla="*/ 6858000 h 6858000"/>
              <a:gd name="connsiteX9" fmla="*/ 4980168 w 5043774"/>
              <a:gd name="connsiteY9" fmla="*/ 6858000 h 6858000"/>
              <a:gd name="connsiteX10" fmla="*/ 4786130 w 5043774"/>
              <a:gd name="connsiteY10" fmla="*/ 6858000 h 6858000"/>
              <a:gd name="connsiteX11" fmla="*/ 4617166 w 5043774"/>
              <a:gd name="connsiteY11" fmla="*/ 6858000 h 6858000"/>
              <a:gd name="connsiteX12" fmla="*/ 3552342 w 5043774"/>
              <a:gd name="connsiteY12" fmla="*/ 6858000 h 6858000"/>
              <a:gd name="connsiteX13" fmla="*/ 3379301 w 5043774"/>
              <a:gd name="connsiteY13" fmla="*/ 6858000 h 6858000"/>
              <a:gd name="connsiteX14" fmla="*/ 2759699 w 5043774"/>
              <a:gd name="connsiteY14" fmla="*/ 6858000 h 6858000"/>
              <a:gd name="connsiteX15" fmla="*/ 2542782 w 5043774"/>
              <a:gd name="connsiteY15" fmla="*/ 6858000 h 6858000"/>
              <a:gd name="connsiteX16" fmla="*/ 2429239 w 5043774"/>
              <a:gd name="connsiteY16" fmla="*/ 6780599 h 6858000"/>
              <a:gd name="connsiteX17" fmla="*/ 1904328 w 5043774"/>
              <a:gd name="connsiteY17" fmla="*/ 6374814 h 6858000"/>
              <a:gd name="connsiteX18" fmla="*/ 0 w 5043774"/>
              <a:gd name="connsiteY18" fmla="*/ 3621656 h 6858000"/>
              <a:gd name="connsiteX19" fmla="*/ 1626503 w 5043774"/>
              <a:gd name="connsiteY19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5043774" h="6858000">
                <a:moveTo>
                  <a:pt x="1648981" y="0"/>
                </a:moveTo>
                <a:lnTo>
                  <a:pt x="2759699" y="0"/>
                </a:lnTo>
                <a:lnTo>
                  <a:pt x="3379301" y="0"/>
                </a:lnTo>
                <a:lnTo>
                  <a:pt x="3552342" y="0"/>
                </a:lnTo>
                <a:lnTo>
                  <a:pt x="4617166" y="0"/>
                </a:lnTo>
                <a:lnTo>
                  <a:pt x="4786130" y="0"/>
                </a:lnTo>
                <a:lnTo>
                  <a:pt x="4980168" y="0"/>
                </a:lnTo>
                <a:lnTo>
                  <a:pt x="5043774" y="0"/>
                </a:lnTo>
                <a:lnTo>
                  <a:pt x="5043774" y="6858000"/>
                </a:lnTo>
                <a:lnTo>
                  <a:pt x="4980168" y="6858000"/>
                </a:lnTo>
                <a:lnTo>
                  <a:pt x="4786130" y="6858000"/>
                </a:lnTo>
                <a:lnTo>
                  <a:pt x="4617166" y="6858000"/>
                </a:lnTo>
                <a:lnTo>
                  <a:pt x="3552342" y="6858000"/>
                </a:lnTo>
                <a:lnTo>
                  <a:pt x="3379301" y="6858000"/>
                </a:lnTo>
                <a:lnTo>
                  <a:pt x="2759699" y="6858000"/>
                </a:lnTo>
                <a:lnTo>
                  <a:pt x="2542782" y="6858000"/>
                </a:lnTo>
                <a:lnTo>
                  <a:pt x="2429239" y="6780599"/>
                </a:lnTo>
                <a:cubicBezTo>
                  <a:pt x="2252641" y="6653108"/>
                  <a:pt x="2079285" y="6515397"/>
                  <a:pt x="1904328" y="6374814"/>
                </a:cubicBezTo>
                <a:cubicBezTo>
                  <a:pt x="943579" y="5602839"/>
                  <a:pt x="0" y="4969131"/>
                  <a:pt x="0" y="3621656"/>
                </a:cubicBezTo>
                <a:cubicBezTo>
                  <a:pt x="0" y="2093192"/>
                  <a:pt x="582912" y="754641"/>
                  <a:pt x="1626503" y="14997"/>
                </a:cubicBezTo>
                <a:close/>
              </a:path>
            </a:pathLst>
          </a:custGeom>
          <a:solidFill>
            <a:schemeClr val="bg2">
              <a:tint val="95000"/>
              <a:satMod val="1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Meiryo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829A1E2C-5AC8-40FC-99E9-832069D397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97013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027ABC-C308-B253-9946-724CB2EC0149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7310404" y="2464731"/>
            <a:ext cx="5043773" cy="2700062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marL="0" indent="0">
              <a:buNone/>
            </a:pPr>
            <a:r>
              <a:rPr lang="en-GB" sz="2000" dirty="0">
                <a:effectLst/>
                <a:latin typeface="LinLibertineT"/>
              </a:rPr>
              <a:t>Requests the keys of k transactions </a:t>
            </a:r>
          </a:p>
          <a:p>
            <a:pPr marL="0" indent="0">
              <a:buNone/>
            </a:pPr>
            <a:r>
              <a:rPr lang="en-GB" sz="2000" dirty="0">
                <a:latin typeface="LinLibertineT"/>
              </a:rPr>
              <a:t>P</a:t>
            </a:r>
            <a:r>
              <a:rPr lang="en-GB" sz="2000" dirty="0">
                <a:effectLst/>
                <a:latin typeface="LinLibertineT"/>
              </a:rPr>
              <a:t>rovided encrypted as </a:t>
            </a:r>
            <a:r>
              <a:rPr lang="en-GB" sz="2000" dirty="0">
                <a:effectLst/>
                <a:latin typeface="LinLibertineTI"/>
              </a:rPr>
              <a:t>enc</a:t>
            </a:r>
            <a:r>
              <a:rPr lang="en-GB" sz="2000" dirty="0">
                <a:effectLst/>
                <a:latin typeface="txsys"/>
              </a:rPr>
              <a:t>(</a:t>
            </a:r>
            <a:r>
              <a:rPr lang="en-GB" sz="2000" dirty="0">
                <a:effectLst/>
                <a:latin typeface="LinLibertineTI"/>
              </a:rPr>
              <a:t>Ki1</a:t>
            </a:r>
            <a:r>
              <a:rPr lang="en-GB" sz="2000" dirty="0">
                <a:effectLst/>
                <a:latin typeface="rtxmi"/>
              </a:rPr>
              <a:t>,</a:t>
            </a:r>
            <a:r>
              <a:rPr lang="en-GB" sz="2000" dirty="0">
                <a:effectLst/>
                <a:latin typeface="LinLibertineTI"/>
              </a:rPr>
              <a:t>KV</a:t>
            </a:r>
            <a:r>
              <a:rPr lang="en-GB" sz="2000" dirty="0">
                <a:effectLst/>
                <a:latin typeface="txsys"/>
              </a:rPr>
              <a:t>)</a:t>
            </a:r>
            <a:r>
              <a:rPr lang="en-GB" sz="2000" dirty="0">
                <a:effectLst/>
                <a:latin typeface="rtxmi"/>
              </a:rPr>
              <a:t>,...,</a:t>
            </a:r>
            <a:r>
              <a:rPr lang="en-GB" sz="2000" dirty="0">
                <a:effectLst/>
                <a:latin typeface="LinLibertineTI"/>
              </a:rPr>
              <a:t>enc</a:t>
            </a:r>
            <a:r>
              <a:rPr lang="en-GB" sz="2000" dirty="0">
                <a:effectLst/>
                <a:latin typeface="txsys"/>
              </a:rPr>
              <a:t>(</a:t>
            </a:r>
            <a:r>
              <a:rPr lang="en-GB" sz="2000" dirty="0" err="1">
                <a:effectLst/>
                <a:latin typeface="LinLibertineTI"/>
              </a:rPr>
              <a:t>Kim</a:t>
            </a:r>
            <a:r>
              <a:rPr lang="en-GB" sz="2000" dirty="0" err="1">
                <a:effectLst/>
                <a:latin typeface="rtxmi"/>
              </a:rPr>
              <a:t>,</a:t>
            </a:r>
            <a:r>
              <a:rPr lang="en-GB" sz="2000" dirty="0" err="1">
                <a:effectLst/>
                <a:latin typeface="LinLibertineTI"/>
              </a:rPr>
              <a:t>KV</a:t>
            </a:r>
            <a:r>
              <a:rPr lang="en-GB" sz="2000" dirty="0">
                <a:effectLst/>
                <a:latin typeface="txsys"/>
              </a:rPr>
              <a:t>)</a:t>
            </a:r>
            <a:r>
              <a:rPr lang="en-GB" sz="2000" dirty="0">
                <a:effectLst/>
                <a:latin typeface="LinLibertineT"/>
              </a:rPr>
              <a:t>.</a:t>
            </a:r>
          </a:p>
          <a:p>
            <a:pPr marL="0" indent="0">
              <a:buNone/>
            </a:pPr>
            <a:r>
              <a:rPr lang="en-GB" sz="2000" dirty="0">
                <a:effectLst/>
                <a:latin typeface="LinLibertineT"/>
              </a:rPr>
              <a:t>If has </a:t>
            </a:r>
            <a:r>
              <a:rPr lang="en-GB" sz="2000" dirty="0">
                <a:effectLst/>
                <a:latin typeface="LinLibertineI"/>
              </a:rPr>
              <a:t>K</a:t>
            </a:r>
            <a:r>
              <a:rPr lang="en-GB" sz="2000" dirty="0">
                <a:effectLst/>
                <a:latin typeface="LinLibertineI7"/>
              </a:rPr>
              <a:t>V</a:t>
            </a:r>
            <a:r>
              <a:rPr lang="en-GB" sz="2000" dirty="0">
                <a:latin typeface="LinLibertineT"/>
              </a:rPr>
              <a:t> -&gt; D</a:t>
            </a:r>
            <a:r>
              <a:rPr lang="en-GB" sz="2000" dirty="0">
                <a:effectLst/>
                <a:latin typeface="LinLibertineT"/>
              </a:rPr>
              <a:t>ecrypt and access the transactions. </a:t>
            </a:r>
            <a:endParaRPr lang="en-GB" sz="2000" dirty="0"/>
          </a:p>
          <a:p>
            <a:pPr marL="0" indent="0">
              <a:buNone/>
            </a:pPr>
            <a:endParaRPr lang="en-GR" sz="2000" dirty="0"/>
          </a:p>
        </p:txBody>
      </p:sp>
    </p:spTree>
    <p:extLst>
      <p:ext uri="{BB962C8B-B14F-4D97-AF65-F5344CB8AC3E}">
        <p14:creationId xmlns:p14="http://schemas.microsoft.com/office/powerpoint/2010/main" val="37529744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1168</TotalTime>
  <Words>1582</Words>
  <Application>Microsoft Macintosh PowerPoint</Application>
  <PresentationFormat>Widescreen</PresentationFormat>
  <Paragraphs>106</Paragraphs>
  <Slides>22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9" baseType="lpstr">
      <vt:lpstr>Meiryo</vt:lpstr>
      <vt:lpstr>Arial</vt:lpstr>
      <vt:lpstr>Calibri</vt:lpstr>
      <vt:lpstr>Calibri Light</vt:lpstr>
      <vt:lpstr>Helvetica Neue</vt:lpstr>
      <vt:lpstr>LinBiolinumT</vt:lpstr>
      <vt:lpstr>LinBiolinumTB</vt:lpstr>
      <vt:lpstr>LinLibertineI</vt:lpstr>
      <vt:lpstr>LinLibertineI7</vt:lpstr>
      <vt:lpstr>LinLibertineT</vt:lpstr>
      <vt:lpstr>LinLibertineTB</vt:lpstr>
      <vt:lpstr>LinLibertineTI</vt:lpstr>
      <vt:lpstr>rtxmi</vt:lpstr>
      <vt:lpstr>rtxr</vt:lpstr>
      <vt:lpstr>Söhne</vt:lpstr>
      <vt:lpstr>txsys</vt:lpstr>
      <vt:lpstr>Office Theme</vt:lpstr>
      <vt:lpstr>LedgerView: Access-Control Views on Hyperledger Fabric  </vt:lpstr>
      <vt:lpstr>BLOCKCHAIN</vt:lpstr>
      <vt:lpstr>THE AIM</vt:lpstr>
      <vt:lpstr>The Application</vt:lpstr>
      <vt:lpstr>VIEWS WITH  ACCESS-CONTROL </vt:lpstr>
      <vt:lpstr>ENCRYPTION BASED IRREVOCABLE PERMISSIONS  </vt:lpstr>
      <vt:lpstr>ENCRYPTION-BASED REVOCABLE PERMISSIONS </vt:lpstr>
      <vt:lpstr>PowerPoint Presentation</vt:lpstr>
      <vt:lpstr>PowerPoint Presentation</vt:lpstr>
      <vt:lpstr>IRREVOCABLE ACCESS PERMISSIONS BASED ON HASH </vt:lpstr>
      <vt:lpstr>REVOCABLE PERMISSIONS BASED ON HASH </vt:lpstr>
      <vt:lpstr>ENCRYPTION VS HASHING </vt:lpstr>
      <vt:lpstr>MALICIOUS USER</vt:lpstr>
      <vt:lpstr>ROLE-BASED ACCESS CONTROL </vt:lpstr>
      <vt:lpstr>IMPLEMΕNTATION</vt:lpstr>
      <vt:lpstr>PowerPoint Presentation</vt:lpstr>
      <vt:lpstr>BASELINE</vt:lpstr>
      <vt:lpstr>EXPERIMENTAL EVALUATION </vt:lpstr>
      <vt:lpstr>EXPERIMENTAL EVALUATION </vt:lpstr>
      <vt:lpstr>EXPERIMENTAL EVALUATION </vt:lpstr>
      <vt:lpstr>EXPERIMENTAL EVALUATION </vt:lpstr>
      <vt:lpstr>Thank you 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Eln nikolaou</dc:creator>
  <cp:lastModifiedBy>Eln nikolaou</cp:lastModifiedBy>
  <cp:revision>240</cp:revision>
  <dcterms:created xsi:type="dcterms:W3CDTF">2023-04-23T10:52:59Z</dcterms:created>
  <dcterms:modified xsi:type="dcterms:W3CDTF">2023-04-26T20:33:01Z</dcterms:modified>
</cp:coreProperties>
</file>